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s/slide22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7"/>
  </p:notesMasterIdLst>
  <p:sldIdLst>
    <p:sldId id="279" r:id="rId2"/>
    <p:sldId id="301" r:id="rId3"/>
    <p:sldId id="291" r:id="rId4"/>
    <p:sldId id="349" r:id="rId5"/>
    <p:sldId id="314" r:id="rId6"/>
    <p:sldId id="347" r:id="rId7"/>
    <p:sldId id="356" r:id="rId8"/>
    <p:sldId id="361" r:id="rId9"/>
    <p:sldId id="358" r:id="rId10"/>
    <p:sldId id="342" r:id="rId11"/>
    <p:sldId id="343" r:id="rId12"/>
    <p:sldId id="345" r:id="rId13"/>
    <p:sldId id="354" r:id="rId14"/>
    <p:sldId id="346" r:id="rId15"/>
    <p:sldId id="355" r:id="rId16"/>
    <p:sldId id="352" r:id="rId17"/>
    <p:sldId id="362" r:id="rId18"/>
    <p:sldId id="257" r:id="rId19"/>
    <p:sldId id="359" r:id="rId20"/>
    <p:sldId id="338" r:id="rId21"/>
    <p:sldId id="363" r:id="rId22"/>
    <p:sldId id="340" r:id="rId23"/>
    <p:sldId id="259" r:id="rId24"/>
    <p:sldId id="350" r:id="rId25"/>
    <p:sldId id="35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CC66"/>
    <a:srgbClr val="6FDA69"/>
    <a:srgbClr val="9BDA61"/>
    <a:srgbClr val="89D936"/>
    <a:srgbClr val="244489"/>
    <a:srgbClr val="B27DE8"/>
    <a:srgbClr val="890424"/>
  </p:clrMru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28" autoAdjust="0"/>
    <p:restoredTop sz="81610" autoAdjust="0"/>
  </p:normalViewPr>
  <p:slideViewPr>
    <p:cSldViewPr snapToGrid="0" snapToObjects="1">
      <p:cViewPr>
        <p:scale>
          <a:sx n="150" d="100"/>
          <a:sy n="150" d="100"/>
        </p:scale>
        <p:origin x="-1160" y="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77365-E54E-4E45-816D-A38AD778F16F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8F569F-9CD9-AC40-82A1-CE19082F4A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386992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hope to reduce the error bar in the</a:t>
            </a:r>
            <a:r>
              <a:rPr lang="en-US" baseline="0" dirty="0" smtClean="0"/>
              <a:t> SW cloud feedback. This value ranges from almost zero to 1 Watt m2 per degree C of global warming</a:t>
            </a:r>
            <a:r>
              <a:rPr lang="en-US" baseline="0" dirty="0" smtClean="0"/>
              <a:t>.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Longterm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consistent cloud data records are important for understanding cloud climate feedbacks. UV provides a unique coverage and sensitivity to clouds that are in the middle troposphere.</a:t>
            </a:r>
            <a:endParaRPr lang="en-US" baseline="0" dirty="0" smtClean="0"/>
          </a:p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Currencies used in this</a:t>
            </a:r>
            <a:r>
              <a:rPr lang="en-US" baseline="0" dirty="0" smtClean="0"/>
              <a:t> study are LER and COD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latitude bands look great. </a:t>
            </a:r>
          </a:p>
          <a:p>
            <a:r>
              <a:rPr lang="en-US" dirty="0" smtClean="0"/>
              <a:t>One indication</a:t>
            </a:r>
            <a:r>
              <a:rPr lang="en-US" baseline="0" dirty="0" smtClean="0"/>
              <a:t> that our COD calculation is in error is that (go back to slide 10) many of the diurnal cycles away from the </a:t>
            </a:r>
            <a:r>
              <a:rPr lang="en-US" baseline="0" dirty="0" err="1" smtClean="0"/>
              <a:t>statocu</a:t>
            </a:r>
            <a:r>
              <a:rPr lang="en-US" baseline="0" dirty="0" smtClean="0"/>
              <a:t> areas are peaked and </a:t>
            </a:r>
            <a:r>
              <a:rPr lang="en-US" baseline="0" dirty="0" err="1" smtClean="0"/>
              <a:t>symetric</a:t>
            </a:r>
            <a:r>
              <a:rPr lang="en-US" baseline="0" dirty="0" smtClean="0"/>
              <a:t> around noon time.</a:t>
            </a:r>
          </a:p>
          <a:p>
            <a:r>
              <a:rPr lang="en-US" baseline="0" dirty="0" smtClean="0"/>
              <a:t>Suspect that our C-1 water cloud model or the Cox </a:t>
            </a:r>
            <a:r>
              <a:rPr lang="en-US" baseline="0" dirty="0" err="1" smtClean="0"/>
              <a:t>Munk</a:t>
            </a:r>
            <a:r>
              <a:rPr lang="en-US" baseline="0" dirty="0" smtClean="0"/>
              <a:t> is not adequate </a:t>
            </a:r>
          </a:p>
          <a:p>
            <a:endParaRPr lang="en-US" baseline="0" dirty="0" smtClean="0"/>
          </a:p>
          <a:p>
            <a:r>
              <a:rPr lang="en-US" baseline="0" dirty="0" smtClean="0"/>
              <a:t>So ..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Initial studies done</a:t>
            </a:r>
            <a:r>
              <a:rPr lang="en-US" baseline="0" dirty="0" smtClean="0"/>
              <a:t> by Jay Herman used LER as currency – but difficult to compare with climate models, </a:t>
            </a:r>
          </a:p>
          <a:p>
            <a:r>
              <a:rPr lang="en-US" baseline="0" dirty="0" smtClean="0"/>
              <a:t>Does not adequately represent cloud-free scenes over Ocean.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Does not adequately </a:t>
            </a:r>
            <a:r>
              <a:rPr lang="en-US" baseline="0" dirty="0" err="1" smtClean="0"/>
              <a:t>acount</a:t>
            </a:r>
            <a:r>
              <a:rPr lang="en-US" baseline="0" dirty="0" smtClean="0"/>
              <a:t> for cloud BRDF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LER</a:t>
            </a:r>
            <a:r>
              <a:rPr lang="en-US" baseline="0" dirty="0" smtClean="0"/>
              <a:t> for individual SBUV instruments starting in 1980 with Nimbus-7 and ending with NOAA-19.</a:t>
            </a:r>
          </a:p>
          <a:p>
            <a:r>
              <a:rPr lang="en-US" baseline="0" dirty="0" smtClean="0"/>
              <a:t>Appears that there is a dependence between LER and Local Time: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Or it could be a dependence between LER and satellite scan angle</a:t>
            </a:r>
          </a:p>
          <a:p>
            <a:r>
              <a:rPr lang="en-US" baseline="0" dirty="0" smtClean="0"/>
              <a:t>Strong scattering (almost backscattering) associated with lower LER and lower scattering associated with higher LER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Our approach was to account for cloud BRDF by using using C-1 water cloud optical depth with Cox </a:t>
            </a:r>
            <a:r>
              <a:rPr lang="en-US" baseline="0" dirty="0" err="1" smtClean="0"/>
              <a:t>Munk</a:t>
            </a:r>
            <a:r>
              <a:rPr lang="en-US" baseline="0" dirty="0" smtClean="0"/>
              <a:t> ocean BRDF.</a:t>
            </a:r>
          </a:p>
          <a:p>
            <a:r>
              <a:rPr lang="en-US" baseline="0" dirty="0" smtClean="0"/>
              <a:t>Account for cloud diurnal cycle by using combined statistics of all SBUV satellites.</a:t>
            </a:r>
          </a:p>
          <a:p>
            <a:r>
              <a:rPr lang="en-US" baseline="0" dirty="0" smtClean="0"/>
              <a:t>Entanglement issues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Our approach was to account for cloud BRDF by using using C-1 water cloud optical depth with Cox </a:t>
            </a:r>
            <a:r>
              <a:rPr lang="en-US" baseline="0" dirty="0" err="1" smtClean="0"/>
              <a:t>Munk</a:t>
            </a:r>
            <a:r>
              <a:rPr lang="en-US" baseline="0" dirty="0" smtClean="0"/>
              <a:t> ocean BRDF.</a:t>
            </a:r>
          </a:p>
          <a:p>
            <a:r>
              <a:rPr lang="en-US" baseline="0" dirty="0" smtClean="0"/>
              <a:t>Account for cloud diurnal cycle by using combined statistics of all SBUV satellites.</a:t>
            </a:r>
          </a:p>
          <a:p>
            <a:r>
              <a:rPr lang="en-US" baseline="0" dirty="0" smtClean="0"/>
              <a:t>Entanglement issues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divide the earth into 5 degree latitude bands</a:t>
            </a:r>
            <a:r>
              <a:rPr lang="en-US" baseline="0" dirty="0" smtClean="0"/>
              <a:t> and then further divide them by </a:t>
            </a:r>
            <a:r>
              <a:rPr lang="en-US" baseline="0" dirty="0" err="1" smtClean="0"/>
              <a:t>climatological</a:t>
            </a:r>
            <a:r>
              <a:rPr lang="en-US" baseline="0" dirty="0" smtClean="0"/>
              <a:t> COD from ISCCP.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So here we consider only the COD from 4.5-6   i.e. yellow to light green areas where there are Stratocumulus clouds off the coast of SA and Africa.</a:t>
            </a:r>
          </a:p>
          <a:p>
            <a:r>
              <a:rPr lang="en-US" baseline="0" dirty="0" smtClean="0"/>
              <a:t>It’s a crude attempt to separate the higher altitude towering cumulus from the low level </a:t>
            </a:r>
            <a:r>
              <a:rPr lang="en-US" baseline="0" dirty="0" err="1" smtClean="0"/>
              <a:t>stratocumuls</a:t>
            </a:r>
            <a:r>
              <a:rPr lang="en-US" baseline="0" dirty="0" smtClean="0"/>
              <a:t> clouds</a:t>
            </a:r>
          </a:p>
          <a:p>
            <a:endParaRPr lang="en-US" dirty="0" smtClean="0"/>
          </a:p>
          <a:p>
            <a:r>
              <a:rPr lang="en-US" dirty="0" smtClean="0"/>
              <a:t>Construct a frequency distribution</a:t>
            </a:r>
            <a:r>
              <a:rPr lang="en-US" baseline="0" dirty="0" smtClean="0"/>
              <a:t> of COD at different local times for area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From each time of day </a:t>
            </a:r>
            <a:r>
              <a:rPr lang="en-US" baseline="0" dirty="0" smtClean="0"/>
              <a:t>we generate a cumulative distribution – this yields COD values for different percentile bins.</a:t>
            </a:r>
          </a:p>
          <a:p>
            <a:r>
              <a:rPr lang="en-US" baseline="0" dirty="0" smtClean="0"/>
              <a:t>So at 9am …. But at 4:30 </a:t>
            </a:r>
            <a:endParaRPr lang="en-US" dirty="0" smtClean="0"/>
          </a:p>
          <a:p>
            <a:r>
              <a:rPr lang="en-US" dirty="0" smtClean="0"/>
              <a:t>After</a:t>
            </a:r>
            <a:r>
              <a:rPr lang="en-US" baseline="0" dirty="0" smtClean="0"/>
              <a:t> Adjustment to local noon the frequency distribution should be close to the local noon observed frequency distribution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679251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C-1 cloud /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CoxMunk</a:t>
            </a:r>
            <a:r>
              <a:rPr lang="en-US" baseline="0" dirty="0" smtClean="0"/>
              <a:t> ocean BRDF seems to remove much of the scattering angle dependence that we saw with the LER.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COD that has been adjusted to noon-time</a:t>
            </a:r>
            <a:r>
              <a:rPr lang="en-US" baseline="0" dirty="0" smtClean="0"/>
              <a:t> values based on the EPIC statistics. </a:t>
            </a:r>
          </a:p>
          <a:p>
            <a:r>
              <a:rPr lang="en-US" baseline="0" dirty="0" smtClean="0"/>
              <a:t>Not pleased with this result because the dependence with Local time or Scattering angle has reappeared</a:t>
            </a:r>
            <a:r>
              <a:rPr lang="en-US" baseline="0" dirty="0" smtClean="0"/>
              <a:t> </a:t>
            </a:r>
          </a:p>
          <a:p>
            <a:endParaRPr lang="en-US" baseline="0" dirty="0" smtClean="0"/>
          </a:p>
          <a:p>
            <a:r>
              <a:rPr lang="en-US" dirty="0" smtClean="0"/>
              <a:t>One indication</a:t>
            </a:r>
            <a:r>
              <a:rPr lang="en-US" baseline="0" dirty="0" smtClean="0"/>
              <a:t> that our COD calculation is in error is that (go back to slide 11) many of the diurnal cycles away from the </a:t>
            </a:r>
            <a:r>
              <a:rPr lang="en-US" baseline="0" dirty="0" err="1" smtClean="0"/>
              <a:t>statocu</a:t>
            </a:r>
            <a:r>
              <a:rPr lang="en-US" baseline="0" dirty="0" smtClean="0"/>
              <a:t> areas are peaked and </a:t>
            </a:r>
            <a:r>
              <a:rPr lang="en-US" baseline="0" dirty="0" err="1" smtClean="0"/>
              <a:t>symetric</a:t>
            </a:r>
            <a:r>
              <a:rPr lang="en-US" baseline="0" dirty="0" smtClean="0"/>
              <a:t> around noon time.</a:t>
            </a:r>
          </a:p>
          <a:p>
            <a:r>
              <a:rPr lang="en-US" baseline="0" dirty="0" smtClean="0"/>
              <a:t>Suspect that our C-1 water cloud model or the Cox </a:t>
            </a:r>
            <a:r>
              <a:rPr lang="en-US" baseline="0" dirty="0" err="1" smtClean="0"/>
              <a:t>Munk</a:t>
            </a:r>
            <a:r>
              <a:rPr lang="en-US" baseline="0" dirty="0" smtClean="0"/>
              <a:t> is not adequate </a:t>
            </a:r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Showing percentile</a:t>
            </a:r>
            <a:r>
              <a:rPr lang="en-US" baseline="0" dirty="0" smtClean="0"/>
              <a:t> binned by Scattering Angle instead of diurnal cycle using the EPIC data.</a:t>
            </a:r>
          </a:p>
          <a:p>
            <a:r>
              <a:rPr lang="en-US" baseline="0" dirty="0" smtClean="0"/>
              <a:t>As we move closer to glint conditions the COD increases by 1 COD unit.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That was from Nimbus 7,</a:t>
            </a:r>
            <a:r>
              <a:rPr lang="en-US" baseline="0" dirty="0" smtClean="0"/>
              <a:t> Here is a time-line of all the other SBUV instruments we will use in this study.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Here is a</a:t>
            </a:r>
            <a:r>
              <a:rPr lang="en-US" baseline="0" dirty="0" smtClean="0"/>
              <a:t> 1987</a:t>
            </a:r>
            <a:r>
              <a:rPr lang="en-US" dirty="0" smtClean="0"/>
              <a:t> paper written by our own Tom Eck and PK …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Compenents</a:t>
            </a:r>
            <a:r>
              <a:rPr lang="en-US" baseline="0" dirty="0" smtClean="0"/>
              <a:t> of UV-340 nm upwelling radiation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Clouds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Snow and Ice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Rayleigh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Land and Ocean – low </a:t>
            </a:r>
            <a:r>
              <a:rPr lang="en-US" baseline="0" dirty="0" err="1" smtClean="0"/>
              <a:t>albedo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UV quantity we</a:t>
            </a:r>
            <a:r>
              <a:rPr lang="en-US" baseline="0" dirty="0" smtClean="0"/>
              <a:t> actually start off with is the UV </a:t>
            </a:r>
            <a:r>
              <a:rPr lang="en-US" baseline="0" dirty="0" err="1" smtClean="0"/>
              <a:t>Lambertian</a:t>
            </a:r>
            <a:r>
              <a:rPr lang="en-US" baseline="0" dirty="0" smtClean="0"/>
              <a:t> Equivalent Reflectance – UVLER.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From now on 340 nm</a:t>
            </a:r>
          </a:p>
          <a:p>
            <a:endParaRPr lang="en-US" baseline="0" dirty="0" smtClean="0"/>
          </a:p>
          <a:p>
            <a:r>
              <a:rPr lang="en-US" baseline="0" dirty="0" smtClean="0"/>
              <a:t>Remove Rayleigh and assume a </a:t>
            </a:r>
            <a:r>
              <a:rPr lang="en-US" baseline="0" dirty="0" err="1" smtClean="0"/>
              <a:t>lambertian</a:t>
            </a:r>
            <a:r>
              <a:rPr lang="en-US" baseline="0" dirty="0" smtClean="0"/>
              <a:t> surface 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8F569F-9CD9-AC40-82A1-CE19082F4A1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53673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97912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609622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79978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00012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84776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31788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390021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4653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38700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5667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614048-E072-9C40-8BB6-2F791723E977}" type="datetimeFigureOut">
              <a:rPr lang="en-US" smtClean="0"/>
              <a:pPr/>
              <a:t>10/4/17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FA3D9-7CB2-C64B-85E5-752BE2BCFD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94635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jpe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9.png"/><Relationship Id="rId5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56733" y="719667"/>
            <a:ext cx="6756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/>
              <a:t>Constructing a long-term record of cloudiness from SBUV radiances using EPIC</a:t>
            </a: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787400" y="2633133"/>
            <a:ext cx="77385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Clark J Weaver			Earth System Science Interdisciplinary Center</a:t>
            </a:r>
          </a:p>
          <a:p>
            <a:r>
              <a:rPr lang="en-US" dirty="0" smtClean="0"/>
              <a:t>Dong Wu 				Climate and Radiation Branch GSFC</a:t>
            </a:r>
          </a:p>
          <a:p>
            <a:r>
              <a:rPr lang="en-US" dirty="0" smtClean="0"/>
              <a:t>P. K. </a:t>
            </a:r>
            <a:r>
              <a:rPr lang="en-US" dirty="0" err="1" smtClean="0"/>
              <a:t>Bhartia</a:t>
            </a:r>
            <a:r>
              <a:rPr lang="en-US" dirty="0" smtClean="0"/>
              <a:t>		 	Atmospheric Chemistry and Dynamics Branch GSFC</a:t>
            </a:r>
          </a:p>
          <a:p>
            <a:r>
              <a:rPr lang="en-US" dirty="0" smtClean="0"/>
              <a:t>Gordon </a:t>
            </a:r>
            <a:r>
              <a:rPr lang="en-US" dirty="0" err="1" smtClean="0"/>
              <a:t>Labow</a:t>
            </a:r>
            <a:r>
              <a:rPr lang="en-US" dirty="0" smtClean="0"/>
              <a:t>			SSAI </a:t>
            </a:r>
          </a:p>
          <a:p>
            <a:r>
              <a:rPr lang="en-US" dirty="0" smtClean="0"/>
              <a:t>David </a:t>
            </a:r>
            <a:r>
              <a:rPr lang="en-US" dirty="0" err="1" smtClean="0"/>
              <a:t>Haffner</a:t>
            </a:r>
            <a:r>
              <a:rPr lang="en-US" dirty="0" smtClean="0"/>
              <a:t>			SSAI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7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38613"/>
          <a:stretch>
            <a:fillRect/>
          </a:stretch>
        </p:blipFill>
        <p:spPr>
          <a:xfrm>
            <a:off x="636777" y="411880"/>
            <a:ext cx="4189451" cy="41410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1487" y="4679882"/>
            <a:ext cx="80642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IPCC AR5 Chapter</a:t>
            </a:r>
            <a:r>
              <a:rPr lang="en-US" dirty="0"/>
              <a:t> </a:t>
            </a:r>
            <a:r>
              <a:rPr lang="en-US" dirty="0" smtClean="0"/>
              <a:t> 7 Summary …</a:t>
            </a:r>
          </a:p>
          <a:p>
            <a:r>
              <a:rPr lang="en-US" dirty="0" smtClean="0"/>
              <a:t>… despite </a:t>
            </a:r>
            <a:r>
              <a:rPr lang="en-US" dirty="0"/>
              <a:t>modest improvements there remain significant errors in the model simulation of clouds. There is </a:t>
            </a:r>
            <a:r>
              <a:rPr lang="en-US" i="1" dirty="0"/>
              <a:t>very high confidence </a:t>
            </a:r>
            <a:r>
              <a:rPr lang="en-US" dirty="0"/>
              <a:t>that these errors contribute significantly to the uncertainties in estimates of cloud </a:t>
            </a:r>
            <a:r>
              <a:rPr lang="en-US" dirty="0" smtClean="0"/>
              <a:t>and </a:t>
            </a:r>
            <a:r>
              <a:rPr lang="en-US" dirty="0"/>
              <a:t>hence the spread in climate change projections </a:t>
            </a:r>
            <a:r>
              <a:rPr lang="en-US" dirty="0" smtClean="0"/>
              <a:t>reported.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430095" y="93118"/>
            <a:ext cx="2713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smtClean="0"/>
              <a:t>Cloud Feedback Model </a:t>
            </a:r>
            <a:r>
              <a:rPr lang="en-US" sz="1400" dirty="0" err="1" smtClean="0"/>
              <a:t>Intercomparison</a:t>
            </a:r>
            <a:r>
              <a:rPr lang="en-US" sz="1400" dirty="0" smtClean="0"/>
              <a:t> Project (CFMIP) </a:t>
            </a:r>
            <a:endParaRPr lang="en-US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895351" y="1809750"/>
            <a:ext cx="182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Clouds accelerate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warming by GHG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0678" y="3327400"/>
            <a:ext cx="18297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3366FF"/>
                </a:solidFill>
              </a:rPr>
              <a:t>Clouds moderate </a:t>
            </a:r>
          </a:p>
          <a:p>
            <a:r>
              <a:rPr lang="en-US" dirty="0" smtClean="0">
                <a:solidFill>
                  <a:srgbClr val="3366FF"/>
                </a:solidFill>
              </a:rPr>
              <a:t>warming by GHG</a:t>
            </a:r>
            <a:endParaRPr lang="en-US" dirty="0">
              <a:solidFill>
                <a:srgbClr val="3366FF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67030" y="895366"/>
            <a:ext cx="2266012" cy="365121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01715" y="405530"/>
            <a:ext cx="1708475" cy="48983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822801" y="1032406"/>
            <a:ext cx="542023" cy="184357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Fig7-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60546" t="8149"/>
          <a:stretch>
            <a:fillRect/>
          </a:stretch>
        </p:blipFill>
        <p:spPr>
          <a:xfrm>
            <a:off x="2178050" y="749272"/>
            <a:ext cx="2692628" cy="3803610"/>
          </a:xfrm>
          <a:prstGeom prst="rect">
            <a:avLst/>
          </a:prstGeom>
        </p:spPr>
      </p:pic>
      <p:grpSp>
        <p:nvGrpSpPr>
          <p:cNvPr id="5" name="Group 7"/>
          <p:cNvGrpSpPr/>
          <p:nvPr/>
        </p:nvGrpSpPr>
        <p:grpSpPr>
          <a:xfrm>
            <a:off x="1676401" y="1485876"/>
            <a:ext cx="939800" cy="1405467"/>
            <a:chOff x="1676400" y="2103967"/>
            <a:chExt cx="3522133" cy="1405467"/>
          </a:xfrm>
        </p:grpSpPr>
        <p:sp>
          <p:nvSpPr>
            <p:cNvPr id="6" name="Left Arrow 5"/>
            <p:cNvSpPr/>
            <p:nvPr/>
          </p:nvSpPr>
          <p:spPr>
            <a:xfrm>
              <a:off x="1676400" y="2103967"/>
              <a:ext cx="3522133" cy="228600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Left Arrow 6"/>
            <p:cNvSpPr/>
            <p:nvPr/>
          </p:nvSpPr>
          <p:spPr>
            <a:xfrm>
              <a:off x="1676400" y="3280834"/>
              <a:ext cx="3522133" cy="228600"/>
            </a:xfrm>
            <a:prstGeom prst="leftArrow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4787401" y="456099"/>
            <a:ext cx="4255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SW</a:t>
            </a:r>
            <a:endParaRPr lang="en-US" sz="14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6885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17796" y="322150"/>
            <a:ext cx="24932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Currencies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299751" y="1187740"/>
            <a:ext cx="799678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 smtClean="0"/>
              <a:t>Lambertian</a:t>
            </a:r>
            <a:r>
              <a:rPr lang="en-US" sz="3200" dirty="0" smtClean="0"/>
              <a:t> Equivalent Reflectance - LER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299751" y="3965192"/>
            <a:ext cx="7996786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Cloud </a:t>
            </a:r>
            <a:r>
              <a:rPr lang="en-US" sz="3200" dirty="0" err="1" smtClean="0"/>
              <a:t>Optial</a:t>
            </a:r>
            <a:r>
              <a:rPr lang="en-US" sz="3200" dirty="0" smtClean="0"/>
              <a:t> Depth - COD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872116" y="2128788"/>
            <a:ext cx="41624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Reflectance of </a:t>
            </a:r>
            <a:r>
              <a:rPr lang="en-US" dirty="0" err="1" smtClean="0"/>
              <a:t>lambertian</a:t>
            </a:r>
            <a:r>
              <a:rPr lang="en-US" dirty="0" smtClean="0"/>
              <a:t> surface on earth surface consistent with observed</a:t>
            </a:r>
          </a:p>
          <a:p>
            <a:r>
              <a:rPr lang="en-US" dirty="0" smtClean="0"/>
              <a:t>Radiances after </a:t>
            </a:r>
            <a:r>
              <a:rPr lang="en-US" dirty="0" err="1" smtClean="0"/>
              <a:t>rayleigh</a:t>
            </a:r>
            <a:r>
              <a:rPr lang="en-US" dirty="0" smtClean="0"/>
              <a:t> scattering of atmosphere has been removed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5557" y="4549968"/>
            <a:ext cx="55223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Retrieved COD from observed intensities</a:t>
            </a:r>
          </a:p>
          <a:p>
            <a:pPr>
              <a:buFont typeface="Arial"/>
              <a:buChar char="•"/>
            </a:pPr>
            <a:r>
              <a:rPr lang="en-US" dirty="0" smtClean="0"/>
              <a:t>     Using </a:t>
            </a:r>
            <a:r>
              <a:rPr lang="en-US" dirty="0" err="1" smtClean="0"/>
              <a:t>precalculated</a:t>
            </a:r>
            <a:r>
              <a:rPr lang="en-US" dirty="0" smtClean="0"/>
              <a:t> Look-up-tables VLIDORT 2.7 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Assume C-1 water cloud </a:t>
            </a:r>
          </a:p>
          <a:p>
            <a:pPr marL="342900" indent="-342900">
              <a:buFont typeface="Arial"/>
              <a:buChar char="•"/>
            </a:pPr>
            <a:r>
              <a:rPr lang="en-US" dirty="0" smtClean="0"/>
              <a:t>Cox-</a:t>
            </a:r>
            <a:r>
              <a:rPr lang="en-US" dirty="0" err="1" smtClean="0"/>
              <a:t>Munk</a:t>
            </a:r>
            <a:r>
              <a:rPr lang="en-US" dirty="0" smtClean="0"/>
              <a:t> sea-water BRDF</a:t>
            </a:r>
          </a:p>
          <a:p>
            <a:pPr marL="342900" indent="-342900"/>
            <a:r>
              <a:rPr lang="en-US" dirty="0" smtClean="0"/>
              <a:t>		New GISS Version 2.7a</a:t>
            </a:r>
          </a:p>
          <a:p>
            <a:pPr marL="342900" indent="-342900"/>
            <a:r>
              <a:rPr lang="en-US" dirty="0" smtClean="0"/>
              <a:t>		</a:t>
            </a:r>
            <a:r>
              <a:rPr lang="en-US" dirty="0" err="1" smtClean="0"/>
              <a:t>Climatological</a:t>
            </a:r>
            <a:r>
              <a:rPr lang="en-US" dirty="0" smtClean="0"/>
              <a:t> Chlorophyll </a:t>
            </a:r>
          </a:p>
          <a:p>
            <a:pPr marL="342900" indent="-342900"/>
            <a:r>
              <a:rPr lang="en-US" dirty="0" smtClean="0"/>
              <a:t>		GMAO wind-speeds. 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5911088" y="1287942"/>
            <a:ext cx="3238701" cy="2090647"/>
            <a:chOff x="0" y="571500"/>
            <a:chExt cx="9144000" cy="6489285"/>
          </a:xfrm>
        </p:grpSpPr>
        <p:sp>
          <p:nvSpPr>
            <p:cNvPr id="8" name="Rectangle 7"/>
            <p:cNvSpPr/>
            <p:nvPr/>
          </p:nvSpPr>
          <p:spPr>
            <a:xfrm>
              <a:off x="0" y="5054600"/>
              <a:ext cx="3543300" cy="180340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543300" y="5054600"/>
              <a:ext cx="5600700" cy="18034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78626" y="4927651"/>
              <a:ext cx="2767556" cy="2006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LAND</a:t>
              </a:r>
            </a:p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Reflectance = 2-4 RU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86821" y="5054600"/>
              <a:ext cx="2767556" cy="2006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OCEAN</a:t>
              </a:r>
            </a:p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Reflectance = 5-8 RU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sp>
          <p:nvSpPr>
            <p:cNvPr id="12" name="Cloud 11"/>
            <p:cNvSpPr/>
            <p:nvPr/>
          </p:nvSpPr>
          <p:spPr>
            <a:xfrm>
              <a:off x="4292600" y="1689100"/>
              <a:ext cx="2235200" cy="1329898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74341" y="1480588"/>
              <a:ext cx="3880037" cy="14329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/>
                <a:t>Cloud=0-90</a:t>
              </a:r>
              <a:r>
                <a:rPr lang="en-US" sz="2400" dirty="0" smtClean="0"/>
                <a:t> </a:t>
              </a:r>
              <a:r>
                <a:rPr lang="en-US" sz="1400" dirty="0" smtClean="0"/>
                <a:t>RU</a:t>
              </a:r>
              <a:endParaRPr lang="en-US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71117" y="3145997"/>
              <a:ext cx="3462733" cy="1146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15" name="Up Arrow 14"/>
            <p:cNvSpPr/>
            <p:nvPr/>
          </p:nvSpPr>
          <p:spPr>
            <a:xfrm>
              <a:off x="4610100" y="571500"/>
              <a:ext cx="1460500" cy="11176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Up Arrow 16"/>
            <p:cNvSpPr/>
            <p:nvPr/>
          </p:nvSpPr>
          <p:spPr>
            <a:xfrm>
              <a:off x="2451100" y="4588303"/>
              <a:ext cx="156633" cy="21241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Up Arrow 17"/>
            <p:cNvSpPr/>
            <p:nvPr/>
          </p:nvSpPr>
          <p:spPr>
            <a:xfrm>
              <a:off x="6286945" y="4634496"/>
              <a:ext cx="156633" cy="23984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Up Arrow 18"/>
            <p:cNvSpPr/>
            <p:nvPr/>
          </p:nvSpPr>
          <p:spPr>
            <a:xfrm rot="20512910">
              <a:off x="6070600" y="4666973"/>
              <a:ext cx="156633" cy="23984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Up Arrow 19"/>
            <p:cNvSpPr/>
            <p:nvPr/>
          </p:nvSpPr>
          <p:spPr>
            <a:xfrm rot="1257485">
              <a:off x="6508750" y="4659896"/>
              <a:ext cx="156633" cy="23984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to-15 COD L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8467"/>
            <a:ext cx="8851446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52589" y="404274"/>
            <a:ext cx="468494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Noon adjusted COD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8586" y="4097867"/>
            <a:ext cx="1277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Local Time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 rot="16200000">
            <a:off x="-67736" y="5046133"/>
            <a:ext cx="77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Hours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36297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988" y="264976"/>
            <a:ext cx="2028445" cy="126995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4988" y="328933"/>
            <a:ext cx="2128956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Antarctic Calibrated </a:t>
            </a:r>
            <a:r>
              <a:rPr lang="en-US" sz="1600" b="1" dirty="0" smtClean="0">
                <a:solidFill>
                  <a:srgbClr val="660066"/>
                </a:solidFill>
              </a:rPr>
              <a:t>SBUV</a:t>
            </a:r>
            <a:r>
              <a:rPr lang="en-US" sz="1600" dirty="0" smtClean="0"/>
              <a:t> Intensities </a:t>
            </a:r>
          </a:p>
          <a:p>
            <a:pPr algn="ctr"/>
            <a:r>
              <a:rPr lang="en-US" sz="1600" dirty="0" smtClean="0"/>
              <a:t>(from N-values</a:t>
            </a:r>
          </a:p>
          <a:p>
            <a:pPr algn="ctr"/>
            <a:r>
              <a:rPr lang="en-US" sz="1600" dirty="0" smtClean="0"/>
              <a:t>331 &amp; 340nm 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143188" y="347200"/>
            <a:ext cx="1297475" cy="1087230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27171" y="447701"/>
            <a:ext cx="165675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Lambertian</a:t>
            </a:r>
            <a:r>
              <a:rPr lang="en-US" sz="1600" dirty="0" smtClean="0"/>
              <a:t> Equivalent Reflectivity</a:t>
            </a:r>
            <a:endParaRPr lang="en-US" sz="1600" dirty="0"/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2293433" y="895372"/>
            <a:ext cx="849755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297324" y="6030015"/>
            <a:ext cx="64470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LER dependent on Local Time</a:t>
            </a:r>
          </a:p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Low midday values and higher ones in morning or afternoon</a:t>
            </a:r>
            <a:endParaRPr lang="en-US" sz="2000" dirty="0">
              <a:solidFill>
                <a:srgbClr val="00009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37562" y="94482"/>
            <a:ext cx="8625465" cy="5787698"/>
            <a:chOff x="237562" y="94482"/>
            <a:chExt cx="8625465" cy="5787698"/>
          </a:xfrm>
          <a:effectLst/>
        </p:grpSpPr>
        <p:grpSp>
          <p:nvGrpSpPr>
            <p:cNvPr id="16" name="Group 15"/>
            <p:cNvGrpSpPr>
              <a:grpSpLocks noChangeAspect="1"/>
            </p:cNvGrpSpPr>
            <p:nvPr/>
          </p:nvGrpSpPr>
          <p:grpSpPr>
            <a:xfrm>
              <a:off x="237562" y="94482"/>
              <a:ext cx="8625465" cy="5787698"/>
              <a:chOff x="-137055" y="185842"/>
              <a:chExt cx="9281055" cy="6227600"/>
            </a:xfrm>
          </p:grpSpPr>
          <p:grpSp>
            <p:nvGrpSpPr>
              <p:cNvPr id="5" name="Group 4"/>
              <p:cNvGrpSpPr/>
              <p:nvPr/>
            </p:nvGrpSpPr>
            <p:grpSpPr>
              <a:xfrm>
                <a:off x="-137055" y="185842"/>
                <a:ext cx="9281055" cy="6227600"/>
                <a:chOff x="-137055" y="185842"/>
                <a:chExt cx="9281055" cy="6227600"/>
              </a:xfrm>
            </p:grpSpPr>
            <p:pic>
              <p:nvPicPr>
                <p:cNvPr id="2" name="Picture 1" descr="LER LT.pn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0" y="185842"/>
                  <a:ext cx="9144000" cy="3676650"/>
                </a:xfrm>
                <a:prstGeom prst="rect">
                  <a:avLst/>
                </a:prstGeom>
              </p:spPr>
            </p:pic>
            <p:pic>
              <p:nvPicPr>
                <p:cNvPr id="3" name="Picture 2" descr="0to30 COD LT.png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    </a:ext>
                  </a:extLst>
                </a:blip>
                <a:srcRect t="57552"/>
                <a:stretch>
                  <a:fillRect/>
                </a:stretch>
              </p:blipFill>
              <p:spPr>
                <a:xfrm>
                  <a:off x="-137055" y="3520649"/>
                  <a:ext cx="9003501" cy="2892793"/>
                </a:xfrm>
                <a:prstGeom prst="rect">
                  <a:avLst/>
                </a:prstGeom>
              </p:spPr>
            </p:pic>
          </p:grpSp>
          <p:cxnSp>
            <p:nvCxnSpPr>
              <p:cNvPr id="6" name="Straight Arrow Connector 5"/>
              <p:cNvCxnSpPr/>
              <p:nvPr/>
            </p:nvCxnSpPr>
            <p:spPr>
              <a:xfrm rot="5400000" flipH="1" flipV="1">
                <a:off x="2873168" y="3473937"/>
                <a:ext cx="1265043" cy="2"/>
              </a:xfrm>
              <a:prstGeom prst="straightConnector1">
                <a:avLst/>
              </a:prstGeom>
              <a:ln w="3175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Arrow Connector 8"/>
              <p:cNvCxnSpPr/>
              <p:nvPr/>
            </p:nvCxnSpPr>
            <p:spPr>
              <a:xfrm rot="5400000" flipH="1" flipV="1">
                <a:off x="2036983" y="3847071"/>
                <a:ext cx="1262128" cy="2"/>
              </a:xfrm>
              <a:prstGeom prst="straightConnector1">
                <a:avLst/>
              </a:prstGeom>
              <a:ln w="3175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rot="5400000" flipH="1" flipV="1">
                <a:off x="3270499" y="3862491"/>
                <a:ext cx="1262128" cy="2"/>
              </a:xfrm>
              <a:prstGeom prst="straightConnector1">
                <a:avLst/>
              </a:prstGeom>
              <a:ln w="3175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rot="5400000" flipH="1" flipV="1">
                <a:off x="4211623" y="3472479"/>
                <a:ext cx="1262128" cy="2"/>
              </a:xfrm>
              <a:prstGeom prst="straightConnector1">
                <a:avLst/>
              </a:prstGeom>
              <a:ln w="3175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Arrow Connector 13"/>
              <p:cNvCxnSpPr/>
              <p:nvPr/>
            </p:nvCxnSpPr>
            <p:spPr>
              <a:xfrm rot="5400000" flipH="1" flipV="1">
                <a:off x="1269462" y="3636215"/>
                <a:ext cx="1262128" cy="2"/>
              </a:xfrm>
              <a:prstGeom prst="straightConnector1">
                <a:avLst/>
              </a:prstGeom>
              <a:ln w="3175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/>
              <p:cNvCxnSpPr/>
              <p:nvPr/>
            </p:nvCxnSpPr>
            <p:spPr>
              <a:xfrm rot="5400000" flipH="1" flipV="1">
                <a:off x="1826828" y="3368407"/>
                <a:ext cx="1262128" cy="2"/>
              </a:xfrm>
              <a:prstGeom prst="straightConnector1">
                <a:avLst/>
              </a:prstGeom>
              <a:ln w="3175" cmpd="sng">
                <a:solidFill>
                  <a:schemeClr val="bg1">
                    <a:lumMod val="50000"/>
                  </a:schemeClr>
                </a:solidFill>
                <a:headEnd type="none"/>
                <a:tailEnd type="triangle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/>
            <p:cNvSpPr/>
            <p:nvPr/>
          </p:nvSpPr>
          <p:spPr>
            <a:xfrm>
              <a:off x="6834586" y="502501"/>
              <a:ext cx="1617275" cy="1827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217311" y="170811"/>
              <a:ext cx="3234550" cy="1827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7231075" y="571656"/>
            <a:ext cx="12051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LER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34586" y="3409611"/>
            <a:ext cx="1277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Local Time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160293" y="4302553"/>
            <a:ext cx="77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Hours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104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80" y="2896593"/>
            <a:ext cx="7860674" cy="2964129"/>
          </a:xfrm>
          <a:prstGeom prst="rect">
            <a:avLst/>
          </a:prstGeom>
        </p:spPr>
      </p:pic>
      <p:pic>
        <p:nvPicPr>
          <p:cNvPr id="2" name="Picture 1" descr="LER LT.png"/>
          <p:cNvPicPr>
            <a:picLocks noChangeAspect="1"/>
          </p:cNvPicPr>
          <p:nvPr/>
        </p:nvPicPr>
        <p:blipFill>
          <a:blip r:embed="rId4"/>
          <a:srcRect b="8111"/>
          <a:stretch>
            <a:fillRect/>
          </a:stretch>
        </p:blipFill>
        <p:spPr>
          <a:xfrm>
            <a:off x="364936" y="94482"/>
            <a:ext cx="8498091" cy="31397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151467" y="4046431"/>
            <a:ext cx="1277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Degrees</a:t>
            </a:r>
            <a:endParaRPr lang="en-US" dirty="0"/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3035151" y="3150314"/>
            <a:ext cx="117568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 flipH="1" flipV="1">
            <a:off x="2258032" y="3497091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 flipH="1" flipV="1">
            <a:off x="3404415" y="3511422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 flipH="1" flipV="1">
            <a:off x="4279061" y="3148959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 flipH="1" flipV="1">
            <a:off x="1544726" y="3301129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 flipH="1" flipV="1">
            <a:off x="2062721" y="3052239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539783" y="5984335"/>
            <a:ext cx="59621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OR …</a:t>
            </a:r>
          </a:p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LER dependent on Scattering Angle (180</a:t>
            </a:r>
            <a:r>
              <a:rPr lang="en-US" sz="2000" baseline="30000" dirty="0" smtClean="0">
                <a:solidFill>
                  <a:srgbClr val="000090"/>
                </a:solidFill>
              </a:rPr>
              <a:t>o</a:t>
            </a:r>
            <a:r>
              <a:rPr lang="en-US" sz="2000" dirty="0" smtClean="0">
                <a:solidFill>
                  <a:srgbClr val="000090"/>
                </a:solidFill>
              </a:rPr>
              <a:t> = Backscatter)</a:t>
            </a:r>
            <a:endParaRPr lang="en-US" sz="2000" baseline="30000" dirty="0" smtClean="0">
              <a:solidFill>
                <a:srgbClr val="00009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217311" y="170811"/>
            <a:ext cx="3234550" cy="1827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834586" y="502501"/>
            <a:ext cx="1617275" cy="1827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136637" y="613594"/>
            <a:ext cx="12051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LER</a:t>
            </a:r>
            <a:endParaRPr lang="en-US" sz="54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540500" y="3366115"/>
            <a:ext cx="17051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Scattering Angle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8485729" y="2646907"/>
            <a:ext cx="376502" cy="929501"/>
            <a:chOff x="8485729" y="2646907"/>
            <a:chExt cx="376502" cy="929501"/>
          </a:xfrm>
        </p:grpSpPr>
        <p:grpSp>
          <p:nvGrpSpPr>
            <p:cNvPr id="34" name="Group 33"/>
            <p:cNvGrpSpPr/>
            <p:nvPr/>
          </p:nvGrpSpPr>
          <p:grpSpPr>
            <a:xfrm>
              <a:off x="8665830" y="2924936"/>
              <a:ext cx="196401" cy="651472"/>
              <a:chOff x="169331" y="2714643"/>
              <a:chExt cx="196401" cy="651472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 rot="16200000" flipV="1">
                <a:off x="39598" y="3039981"/>
                <a:ext cx="651472" cy="796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 rot="16200000" flipV="1">
                <a:off x="-58602" y="2942576"/>
                <a:ext cx="651472" cy="195606"/>
              </a:xfrm>
              <a:prstGeom prst="line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Oval 34"/>
            <p:cNvSpPr/>
            <p:nvPr/>
          </p:nvSpPr>
          <p:spPr>
            <a:xfrm>
              <a:off x="8485729" y="2646907"/>
              <a:ext cx="180897" cy="18195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C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8064742" y="4218233"/>
            <a:ext cx="799814" cy="651473"/>
            <a:chOff x="8062417" y="2924936"/>
            <a:chExt cx="799814" cy="651473"/>
          </a:xfrm>
        </p:grpSpPr>
        <p:grpSp>
          <p:nvGrpSpPr>
            <p:cNvPr id="38" name="Group 33"/>
            <p:cNvGrpSpPr/>
            <p:nvPr/>
          </p:nvGrpSpPr>
          <p:grpSpPr>
            <a:xfrm>
              <a:off x="8339466" y="2924936"/>
              <a:ext cx="522765" cy="651473"/>
              <a:chOff x="-157033" y="2714643"/>
              <a:chExt cx="522765" cy="651473"/>
            </a:xfrm>
          </p:grpSpPr>
          <p:cxnSp>
            <p:nvCxnSpPr>
              <p:cNvPr id="40" name="Straight Arrow Connector 39"/>
              <p:cNvCxnSpPr/>
              <p:nvPr/>
            </p:nvCxnSpPr>
            <p:spPr>
              <a:xfrm rot="16200000" flipV="1">
                <a:off x="39598" y="3039981"/>
                <a:ext cx="651472" cy="796"/>
              </a:xfrm>
              <a:prstGeom prst="straightConnector1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 rot="10800000">
                <a:off x="-157033" y="3013853"/>
                <a:ext cx="521971" cy="352263"/>
              </a:xfrm>
              <a:prstGeom prst="line">
                <a:avLst/>
              </a:prstGeom>
              <a:ln w="28575" cap="flat" cmpd="sng" algn="ctr">
                <a:solidFill>
                  <a:srgbClr val="FF6600"/>
                </a:solidFill>
                <a:prstDash val="solid"/>
                <a:round/>
                <a:headEnd type="none" w="med" len="med"/>
                <a:tailEnd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Oval 38"/>
            <p:cNvSpPr/>
            <p:nvPr/>
          </p:nvSpPr>
          <p:spPr>
            <a:xfrm>
              <a:off x="8062417" y="3042195"/>
              <a:ext cx="180897" cy="181950"/>
            </a:xfrm>
            <a:prstGeom prst="ellipse">
              <a:avLst/>
            </a:prstGeom>
            <a:solidFill>
              <a:srgbClr val="FFFF00"/>
            </a:solidFill>
            <a:ln>
              <a:solidFill>
                <a:srgbClr val="FFCC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104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988" y="264976"/>
            <a:ext cx="2028445" cy="126995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4988" y="328933"/>
            <a:ext cx="2128956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Antarctic Calibrated </a:t>
            </a:r>
            <a:r>
              <a:rPr lang="en-US" sz="1600" b="1" dirty="0" smtClean="0">
                <a:solidFill>
                  <a:srgbClr val="660066"/>
                </a:solidFill>
              </a:rPr>
              <a:t>SBUV</a:t>
            </a:r>
            <a:r>
              <a:rPr lang="en-US" sz="1600" dirty="0" smtClean="0"/>
              <a:t> Intensities </a:t>
            </a:r>
          </a:p>
          <a:p>
            <a:pPr algn="ctr"/>
            <a:r>
              <a:rPr lang="en-US" sz="1600" dirty="0" smtClean="0"/>
              <a:t>(from N-values</a:t>
            </a:r>
          </a:p>
          <a:p>
            <a:pPr algn="ctr"/>
            <a:r>
              <a:rPr lang="en-US" sz="1600" dirty="0" smtClean="0"/>
              <a:t>331 &amp; 340nm 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143188" y="347200"/>
            <a:ext cx="1297475" cy="1087230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27171" y="447701"/>
            <a:ext cx="165675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Lambertian</a:t>
            </a:r>
            <a:r>
              <a:rPr lang="en-US" sz="1600" dirty="0" smtClean="0"/>
              <a:t> Equivalent Reflectivity</a:t>
            </a:r>
            <a:endParaRPr lang="en-US" sz="1600" dirty="0"/>
          </a:p>
        </p:txBody>
      </p:sp>
      <p:grpSp>
        <p:nvGrpSpPr>
          <p:cNvPr id="2" name="Group 12"/>
          <p:cNvGrpSpPr/>
          <p:nvPr/>
        </p:nvGrpSpPr>
        <p:grpSpPr>
          <a:xfrm>
            <a:off x="2594960" y="1955208"/>
            <a:ext cx="1845703" cy="1315640"/>
            <a:chOff x="1041635" y="4458557"/>
            <a:chExt cx="1845703" cy="1315640"/>
          </a:xfrm>
          <a:noFill/>
          <a:effectLst/>
        </p:grpSpPr>
        <p:sp>
          <p:nvSpPr>
            <p:cNvPr id="10" name="Rectangle 9"/>
            <p:cNvSpPr/>
            <p:nvPr/>
          </p:nvSpPr>
          <p:spPr>
            <a:xfrm>
              <a:off x="1041635" y="4458557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1635" y="4911120"/>
              <a:ext cx="1845703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</p:txBody>
        </p:sp>
      </p:grpSp>
      <p:grpSp>
        <p:nvGrpSpPr>
          <p:cNvPr id="3" name="Group 14"/>
          <p:cNvGrpSpPr/>
          <p:nvPr/>
        </p:nvGrpSpPr>
        <p:grpSpPr>
          <a:xfrm>
            <a:off x="7014392" y="1955208"/>
            <a:ext cx="1845703" cy="1315640"/>
            <a:chOff x="1041635" y="4458557"/>
            <a:chExt cx="1845703" cy="1315640"/>
          </a:xfrm>
          <a:noFill/>
          <a:effectLst/>
        </p:grpSpPr>
        <p:sp>
          <p:nvSpPr>
            <p:cNvPr id="16" name="Rectangle 15"/>
            <p:cNvSpPr/>
            <p:nvPr/>
          </p:nvSpPr>
          <p:spPr>
            <a:xfrm>
              <a:off x="1041635" y="4458557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1635" y="4713868"/>
              <a:ext cx="1845703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  <a:p>
              <a:pPr algn="ctr"/>
              <a:r>
                <a:rPr lang="en-US" sz="1600" dirty="0" smtClean="0"/>
                <a:t>Adjustment to Noon-time</a:t>
              </a:r>
              <a:endParaRPr lang="en-US" sz="1600" dirty="0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rot="16200000" flipH="1">
            <a:off x="2270351" y="1594054"/>
            <a:ext cx="338554" cy="32893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40663" y="2575460"/>
            <a:ext cx="2573729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293433" y="895372"/>
            <a:ext cx="849755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30"/>
          <p:cNvGrpSpPr/>
          <p:nvPr/>
        </p:nvGrpSpPr>
        <p:grpSpPr>
          <a:xfrm>
            <a:off x="5127584" y="2284676"/>
            <a:ext cx="1352303" cy="584743"/>
            <a:chOff x="941130" y="3526651"/>
            <a:chExt cx="1352303" cy="584743"/>
          </a:xfrm>
          <a:solidFill>
            <a:schemeClr val="bg1"/>
          </a:solidFill>
        </p:grpSpPr>
        <p:sp>
          <p:nvSpPr>
            <p:cNvPr id="29" name="Oval 28"/>
            <p:cNvSpPr/>
            <p:nvPr/>
          </p:nvSpPr>
          <p:spPr>
            <a:xfrm>
              <a:off x="941130" y="3526651"/>
              <a:ext cx="1352303" cy="584743"/>
            </a:xfrm>
            <a:prstGeom prst="ellipse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51790" y="3634346"/>
              <a:ext cx="710451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SBUV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275159" y="4032250"/>
            <a:ext cx="2639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Diurnal cycle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583649" y="4193601"/>
            <a:ext cx="37140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Longterm</a:t>
            </a:r>
            <a:r>
              <a:rPr lang="en-US" sz="36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Trend</a:t>
            </a:r>
            <a:endParaRPr lang="en-US" sz="36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041471" y="4555319"/>
            <a:ext cx="45346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Calibration Errors between SBUV instruments</a:t>
            </a:r>
            <a:endParaRPr lang="en-US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988" y="264976"/>
            <a:ext cx="2028445" cy="126995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4988" y="328933"/>
            <a:ext cx="2128956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Antarctic Calibrated </a:t>
            </a:r>
            <a:r>
              <a:rPr lang="en-US" sz="1600" b="1" dirty="0" smtClean="0">
                <a:solidFill>
                  <a:srgbClr val="660066"/>
                </a:solidFill>
              </a:rPr>
              <a:t>SBUV</a:t>
            </a:r>
            <a:r>
              <a:rPr lang="en-US" sz="1600" dirty="0" smtClean="0"/>
              <a:t> Intensities </a:t>
            </a:r>
          </a:p>
          <a:p>
            <a:pPr algn="ctr"/>
            <a:r>
              <a:rPr lang="en-US" sz="1600" dirty="0" smtClean="0"/>
              <a:t>(from N-values</a:t>
            </a:r>
          </a:p>
          <a:p>
            <a:pPr algn="ctr"/>
            <a:r>
              <a:rPr lang="en-US" sz="1600" dirty="0" smtClean="0"/>
              <a:t>331 &amp; 340nm 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143188" y="347200"/>
            <a:ext cx="1297475" cy="1087230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27171" y="447701"/>
            <a:ext cx="165675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Lambertian</a:t>
            </a:r>
            <a:r>
              <a:rPr lang="en-US" sz="1600" dirty="0" smtClean="0"/>
              <a:t> Equivalent Reflectivity</a:t>
            </a:r>
            <a:endParaRPr lang="en-US" sz="1600" dirty="0"/>
          </a:p>
        </p:txBody>
      </p:sp>
      <p:grpSp>
        <p:nvGrpSpPr>
          <p:cNvPr id="2" name="Group 12"/>
          <p:cNvGrpSpPr/>
          <p:nvPr/>
        </p:nvGrpSpPr>
        <p:grpSpPr>
          <a:xfrm>
            <a:off x="2594960" y="1955208"/>
            <a:ext cx="1845703" cy="1315640"/>
            <a:chOff x="1041635" y="4458557"/>
            <a:chExt cx="1845703" cy="1315640"/>
          </a:xfrm>
          <a:noFill/>
          <a:effectLst/>
        </p:grpSpPr>
        <p:sp>
          <p:nvSpPr>
            <p:cNvPr id="10" name="Rectangle 9"/>
            <p:cNvSpPr/>
            <p:nvPr/>
          </p:nvSpPr>
          <p:spPr>
            <a:xfrm>
              <a:off x="1041635" y="4458557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1635" y="4911120"/>
              <a:ext cx="1845703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</p:txBody>
        </p:sp>
      </p:grpSp>
      <p:grpSp>
        <p:nvGrpSpPr>
          <p:cNvPr id="3" name="Group 14"/>
          <p:cNvGrpSpPr/>
          <p:nvPr/>
        </p:nvGrpSpPr>
        <p:grpSpPr>
          <a:xfrm>
            <a:off x="7014392" y="1955208"/>
            <a:ext cx="1845703" cy="1315640"/>
            <a:chOff x="1041635" y="4458557"/>
            <a:chExt cx="1845703" cy="1315640"/>
          </a:xfrm>
          <a:noFill/>
          <a:effectLst/>
        </p:grpSpPr>
        <p:sp>
          <p:nvSpPr>
            <p:cNvPr id="16" name="Rectangle 15"/>
            <p:cNvSpPr/>
            <p:nvPr/>
          </p:nvSpPr>
          <p:spPr>
            <a:xfrm>
              <a:off x="1041635" y="4458557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1635" y="4713868"/>
              <a:ext cx="1845703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  <a:p>
              <a:pPr algn="ctr"/>
              <a:r>
                <a:rPr lang="en-US" sz="1600" dirty="0" smtClean="0"/>
                <a:t>Adjustment to Noon-time</a:t>
              </a:r>
              <a:endParaRPr lang="en-US" sz="1600" dirty="0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rot="16200000" flipH="1">
            <a:off x="2270351" y="1594054"/>
            <a:ext cx="338554" cy="32893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40663" y="2575460"/>
            <a:ext cx="2573729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293433" y="895372"/>
            <a:ext cx="849755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30"/>
          <p:cNvGrpSpPr/>
          <p:nvPr/>
        </p:nvGrpSpPr>
        <p:grpSpPr>
          <a:xfrm>
            <a:off x="5127584" y="2284676"/>
            <a:ext cx="1352303" cy="584743"/>
            <a:chOff x="941130" y="3526651"/>
            <a:chExt cx="1352303" cy="584743"/>
          </a:xfrm>
          <a:solidFill>
            <a:schemeClr val="bg1"/>
          </a:solidFill>
        </p:grpSpPr>
        <p:sp>
          <p:nvSpPr>
            <p:cNvPr id="29" name="Oval 28"/>
            <p:cNvSpPr/>
            <p:nvPr/>
          </p:nvSpPr>
          <p:spPr>
            <a:xfrm>
              <a:off x="941130" y="3526651"/>
              <a:ext cx="1352303" cy="584743"/>
            </a:xfrm>
            <a:prstGeom prst="ellipse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51790" y="3634346"/>
              <a:ext cx="6038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EPIC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275159" y="3879572"/>
            <a:ext cx="2639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Diurnal cycle</a:t>
            </a:r>
            <a:endParaRPr lang="en-US" sz="36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b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1859" r="74695"/>
          <a:stretch/>
        </p:blipFill>
        <p:spPr>
          <a:xfrm>
            <a:off x="168796" y="1559263"/>
            <a:ext cx="4900180" cy="41609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13816" y="936766"/>
            <a:ext cx="2178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Feb March April</a:t>
            </a:r>
            <a:endParaRPr lang="en-US" sz="2400" dirty="0"/>
          </a:p>
        </p:txBody>
      </p:sp>
      <p:pic>
        <p:nvPicPr>
          <p:cNvPr id="9" name="Picture 8" descr="B26mam.sqmap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9045" t="4583" r="6789"/>
          <a:stretch/>
        </p:blipFill>
        <p:spPr>
          <a:xfrm>
            <a:off x="5484371" y="3602175"/>
            <a:ext cx="3659629" cy="325582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4812" y="105769"/>
            <a:ext cx="35153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Ocean        </a:t>
            </a:r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Lat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: 20</a:t>
            </a:r>
            <a:r>
              <a:rPr lang="en-US" sz="2400" baseline="30000" dirty="0">
                <a:solidFill>
                  <a:schemeClr val="bg1">
                    <a:lumMod val="50000"/>
                  </a:schemeClr>
                </a:solidFill>
              </a:rPr>
              <a:t>o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to 15</a:t>
            </a:r>
            <a:r>
              <a:rPr lang="en-US" sz="2400" baseline="30000" dirty="0" smtClean="0">
                <a:solidFill>
                  <a:schemeClr val="bg1">
                    <a:lumMod val="50000"/>
                  </a:schemeClr>
                </a:solidFill>
              </a:rPr>
              <a:t>o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</a:t>
            </a:r>
          </a:p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Climatological COD 4.5-6.0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11" name="Picture 10" descr="B26sqmap-zma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6494" t="8790" r="29448" b="27845"/>
          <a:stretch/>
        </p:blipFill>
        <p:spPr>
          <a:xfrm>
            <a:off x="5450228" y="189077"/>
            <a:ext cx="3693772" cy="2740372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5417833" y="75818"/>
            <a:ext cx="3866488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ISCCP Climatological COD Mean Annual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924533" y="3526313"/>
            <a:ext cx="2583046" cy="369332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ISCCP COD Mar April May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634673" y="6273962"/>
            <a:ext cx="360168" cy="2179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6464066" y="1657416"/>
            <a:ext cx="927139" cy="343692"/>
            <a:chOff x="6464066" y="1657416"/>
            <a:chExt cx="927139" cy="343692"/>
          </a:xfrm>
        </p:grpSpPr>
        <p:sp>
          <p:nvSpPr>
            <p:cNvPr id="14" name="Up Arrow 13"/>
            <p:cNvSpPr/>
            <p:nvPr/>
          </p:nvSpPr>
          <p:spPr>
            <a:xfrm>
              <a:off x="6464066" y="1657416"/>
              <a:ext cx="236953" cy="331704"/>
            </a:xfrm>
            <a:prstGeom prst="upArrow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Up Arrow 15"/>
            <p:cNvSpPr/>
            <p:nvPr/>
          </p:nvSpPr>
          <p:spPr>
            <a:xfrm>
              <a:off x="7154252" y="1669404"/>
              <a:ext cx="236953" cy="331704"/>
            </a:xfrm>
            <a:prstGeom prst="upArrow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876380" y="2120594"/>
            <a:ext cx="515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AM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1890694" y="2835787"/>
            <a:ext cx="50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</a:t>
            </a:r>
            <a:r>
              <a:rPr lang="en-US" dirty="0" smtClean="0"/>
              <a:t>M</a:t>
            </a:r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6464066" y="5013119"/>
            <a:ext cx="927139" cy="343692"/>
            <a:chOff x="6464066" y="1657416"/>
            <a:chExt cx="927139" cy="343692"/>
          </a:xfrm>
        </p:grpSpPr>
        <p:sp>
          <p:nvSpPr>
            <p:cNvPr id="21" name="Up Arrow 20"/>
            <p:cNvSpPr/>
            <p:nvPr/>
          </p:nvSpPr>
          <p:spPr>
            <a:xfrm>
              <a:off x="6464066" y="1657416"/>
              <a:ext cx="236953" cy="331704"/>
            </a:xfrm>
            <a:prstGeom prst="upArrow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Up Arrow 21"/>
            <p:cNvSpPr/>
            <p:nvPr/>
          </p:nvSpPr>
          <p:spPr>
            <a:xfrm>
              <a:off x="7154252" y="1669404"/>
              <a:ext cx="236953" cy="331704"/>
            </a:xfrm>
            <a:prstGeom prst="upArrow">
              <a:avLst/>
            </a:prstGeom>
            <a:no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283380" y="5874977"/>
            <a:ext cx="51672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Frequency of low COD is highest in afternoon</a:t>
            </a:r>
          </a:p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Mean daily COD about 4, consistent with ISCCP</a:t>
            </a:r>
            <a:endParaRPr lang="en-US" sz="2000" dirty="0">
              <a:solidFill>
                <a:srgbClr val="00009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53782" y="1389986"/>
            <a:ext cx="108615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Mean COD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2001434" y="1561484"/>
            <a:ext cx="10379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Local time</a:t>
            </a:r>
            <a:endParaRPr lang="en-US" sz="1600" dirty="0"/>
          </a:p>
        </p:txBody>
      </p:sp>
      <p:cxnSp>
        <p:nvCxnSpPr>
          <p:cNvPr id="27" name="Straight Arrow Connector 26"/>
          <p:cNvCxnSpPr>
            <a:stCxn id="25" idx="2"/>
          </p:cNvCxnSpPr>
          <p:nvPr/>
        </p:nvCxnSpPr>
        <p:spPr>
          <a:xfrm>
            <a:off x="2520416" y="1900038"/>
            <a:ext cx="155094" cy="131474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3414824" y="1730199"/>
            <a:ext cx="238138" cy="301313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3982821" y="1229154"/>
            <a:ext cx="87025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Number</a:t>
            </a:r>
          </a:p>
          <a:p>
            <a:r>
              <a:rPr lang="en-US" sz="1600" dirty="0" smtClean="0"/>
              <a:t>Samples</a:t>
            </a:r>
            <a:endParaRPr lang="en-US" sz="1600" dirty="0"/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4337770" y="1797852"/>
            <a:ext cx="171356" cy="233660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66969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b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12037" r="47957"/>
          <a:stretch/>
        </p:blipFill>
        <p:spPr>
          <a:xfrm>
            <a:off x="3123956" y="156808"/>
            <a:ext cx="5931077" cy="1995713"/>
          </a:xfrm>
          <a:prstGeom prst="rect">
            <a:avLst/>
          </a:prstGeom>
        </p:spPr>
      </p:pic>
      <p:pic>
        <p:nvPicPr>
          <p:cNvPr id="15" name="Picture 14" descr="bb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50795" t="11747"/>
          <a:stretch/>
        </p:blipFill>
        <p:spPr>
          <a:xfrm>
            <a:off x="0" y="2819495"/>
            <a:ext cx="8585861" cy="30657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 rot="16200000">
            <a:off x="3586271" y="3875177"/>
            <a:ext cx="248069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Delta COD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07432" y="4668980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50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41386" y="4065130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75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00097" y="4903584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11222" y="5532116"/>
            <a:ext cx="248069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Local Time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073238" y="5561720"/>
            <a:ext cx="2480697" cy="369332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Local Time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546177" y="4217530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75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96122" y="3965246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50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596122" y="4853646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90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5786235" y="3602195"/>
            <a:ext cx="353804" cy="490645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432232" y="3315175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6761" y="936766"/>
            <a:ext cx="2178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Feb March April</a:t>
            </a:r>
            <a:endParaRPr lang="en-US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0" y="105769"/>
            <a:ext cx="307873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Ocean  Lat: 20</a:t>
            </a:r>
            <a:r>
              <a:rPr lang="en-US" sz="2400" baseline="30000" dirty="0">
                <a:solidFill>
                  <a:schemeClr val="bg1">
                    <a:lumMod val="50000"/>
                  </a:schemeClr>
                </a:solidFill>
              </a:rPr>
              <a:t>o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to 15</a:t>
            </a:r>
            <a:r>
              <a:rPr lang="en-US" sz="2400" baseline="30000" dirty="0" smtClean="0">
                <a:solidFill>
                  <a:schemeClr val="bg1">
                    <a:lumMod val="50000"/>
                  </a:schemeClr>
                </a:solidFill>
              </a:rPr>
              <a:t>o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</a:t>
            </a:r>
          </a:p>
          <a:p>
            <a:pPr algn="ctr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Climo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 COD 4.5-6.0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2387" y="2300625"/>
            <a:ext cx="2441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COD by Percentile </a:t>
            </a:r>
            <a:endParaRPr lang="en-US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5196323" y="2282501"/>
            <a:ext cx="3350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Adjustment to local noon</a:t>
            </a:r>
            <a:endParaRPr lang="en-US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2317494" y="5768725"/>
            <a:ext cx="469872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000090"/>
                </a:solidFill>
              </a:rPr>
              <a:t>For COD values at 50</a:t>
            </a:r>
            <a:r>
              <a:rPr lang="en-US" sz="2000" baseline="30000" dirty="0" smtClean="0">
                <a:solidFill>
                  <a:srgbClr val="000090"/>
                </a:solidFill>
              </a:rPr>
              <a:t>th</a:t>
            </a:r>
            <a:r>
              <a:rPr lang="en-US" sz="2000" dirty="0" smtClean="0">
                <a:solidFill>
                  <a:srgbClr val="000090"/>
                </a:solidFill>
              </a:rPr>
              <a:t> percentile: </a:t>
            </a:r>
          </a:p>
          <a:p>
            <a:pPr algn="ctr"/>
            <a:r>
              <a:rPr lang="en-US" sz="2000" dirty="0">
                <a:solidFill>
                  <a:srgbClr val="000090"/>
                </a:solidFill>
              </a:rPr>
              <a:t>for 9am observation </a:t>
            </a:r>
            <a:r>
              <a:rPr lang="en-US" sz="2000" dirty="0" smtClean="0">
                <a:solidFill>
                  <a:srgbClr val="000090"/>
                </a:solidFill>
              </a:rPr>
              <a:t>time, reduce COD by 1</a:t>
            </a:r>
          </a:p>
          <a:p>
            <a:pPr algn="ctr"/>
            <a:r>
              <a:rPr lang="en-US" sz="2000" dirty="0">
                <a:solidFill>
                  <a:srgbClr val="000090"/>
                </a:solidFill>
              </a:rPr>
              <a:t>f</a:t>
            </a:r>
            <a:r>
              <a:rPr lang="en-US" sz="2000" dirty="0" smtClean="0">
                <a:solidFill>
                  <a:srgbClr val="000090"/>
                </a:solidFill>
              </a:rPr>
              <a:t>or 4pm observation time, add 1.5 COD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08137" y="1381661"/>
            <a:ext cx="5966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9am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08220" y="197926"/>
            <a:ext cx="9030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4:30pm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04762" y="784360"/>
            <a:ext cx="6706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noon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00318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b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51261"/>
          <a:stretch/>
        </p:blipFill>
        <p:spPr>
          <a:xfrm>
            <a:off x="340359" y="1733921"/>
            <a:ext cx="4234154" cy="1729509"/>
          </a:xfrm>
          <a:prstGeom prst="rect">
            <a:avLst/>
          </a:prstGeom>
        </p:spPr>
      </p:pic>
      <p:grpSp>
        <p:nvGrpSpPr>
          <p:cNvPr id="15" name="Group 14"/>
          <p:cNvGrpSpPr>
            <a:grpSpLocks noChangeAspect="1"/>
          </p:cNvGrpSpPr>
          <p:nvPr/>
        </p:nvGrpSpPr>
        <p:grpSpPr>
          <a:xfrm>
            <a:off x="5546047" y="536353"/>
            <a:ext cx="2821296" cy="2568478"/>
            <a:chOff x="5484371" y="3526313"/>
            <a:chExt cx="3659629" cy="3331687"/>
          </a:xfrm>
        </p:grpSpPr>
        <p:pic>
          <p:nvPicPr>
            <p:cNvPr id="4" name="Picture 3" descr="B26mam.sqmap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 l="9045" t="4583" r="6789"/>
            <a:stretch/>
          </p:blipFill>
          <p:spPr>
            <a:xfrm>
              <a:off x="5484371" y="3602175"/>
              <a:ext cx="3659629" cy="3255825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5924533" y="3526313"/>
              <a:ext cx="2583046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ISCCP COD Mar April May</a:t>
              </a:r>
              <a:endParaRPr lang="en-US" dirty="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6464066" y="5013119"/>
              <a:ext cx="927139" cy="343692"/>
              <a:chOff x="6464066" y="1657416"/>
              <a:chExt cx="927139" cy="343692"/>
            </a:xfrm>
          </p:grpSpPr>
          <p:sp>
            <p:nvSpPr>
              <p:cNvPr id="7" name="Up Arrow 6"/>
              <p:cNvSpPr/>
              <p:nvPr/>
            </p:nvSpPr>
            <p:spPr>
              <a:xfrm>
                <a:off x="6464066" y="1657416"/>
                <a:ext cx="236953" cy="331704"/>
              </a:xfrm>
              <a:prstGeom prst="upArrow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Up Arrow 7"/>
              <p:cNvSpPr/>
              <p:nvPr/>
            </p:nvSpPr>
            <p:spPr>
              <a:xfrm>
                <a:off x="7154252" y="1669404"/>
                <a:ext cx="236953" cy="331704"/>
              </a:xfrm>
              <a:prstGeom prst="upArrow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9" name="Picture 8" descr="aa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50762"/>
          <a:stretch/>
        </p:blipFill>
        <p:spPr>
          <a:xfrm>
            <a:off x="262046" y="5182847"/>
            <a:ext cx="4320200" cy="1731957"/>
          </a:xfrm>
          <a:prstGeom prst="rect">
            <a:avLst/>
          </a:prstGeom>
        </p:spPr>
      </p:pic>
      <p:grpSp>
        <p:nvGrpSpPr>
          <p:cNvPr id="14" name="Group 13"/>
          <p:cNvGrpSpPr>
            <a:grpSpLocks noChangeAspect="1"/>
          </p:cNvGrpSpPr>
          <p:nvPr/>
        </p:nvGrpSpPr>
        <p:grpSpPr>
          <a:xfrm>
            <a:off x="5696416" y="3674944"/>
            <a:ext cx="2823380" cy="2590002"/>
            <a:chOff x="2147228" y="3521550"/>
            <a:chExt cx="3637088" cy="3336450"/>
          </a:xfrm>
        </p:grpSpPr>
        <p:pic>
          <p:nvPicPr>
            <p:cNvPr id="3" name="Picture 2" descr="B26son.sqmap.jpg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  </a:ext>
              </a:extLst>
            </a:blip>
            <a:srcRect l="10395" t="5426" r="6696"/>
            <a:stretch/>
          </p:blipFill>
          <p:spPr>
            <a:xfrm>
              <a:off x="2147228" y="3602176"/>
              <a:ext cx="3637088" cy="3255824"/>
            </a:xfrm>
            <a:prstGeom prst="rect">
              <a:avLst/>
            </a:prstGeom>
          </p:spPr>
        </p:pic>
        <p:grpSp>
          <p:nvGrpSpPr>
            <p:cNvPr id="10" name="Group 9"/>
            <p:cNvGrpSpPr/>
            <p:nvPr/>
          </p:nvGrpSpPr>
          <p:grpSpPr>
            <a:xfrm>
              <a:off x="3034745" y="5013211"/>
              <a:ext cx="927139" cy="343692"/>
              <a:chOff x="6464066" y="1657416"/>
              <a:chExt cx="927139" cy="343692"/>
            </a:xfrm>
          </p:grpSpPr>
          <p:sp>
            <p:nvSpPr>
              <p:cNvPr id="11" name="Up Arrow 10"/>
              <p:cNvSpPr/>
              <p:nvPr/>
            </p:nvSpPr>
            <p:spPr>
              <a:xfrm>
                <a:off x="6464066" y="1657416"/>
                <a:ext cx="236953" cy="331704"/>
              </a:xfrm>
              <a:prstGeom prst="upArrow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Up Arrow 11"/>
              <p:cNvSpPr/>
              <p:nvPr/>
            </p:nvSpPr>
            <p:spPr>
              <a:xfrm>
                <a:off x="7154252" y="1669404"/>
                <a:ext cx="236953" cy="331704"/>
              </a:xfrm>
              <a:prstGeom prst="upArrow">
                <a:avLst/>
              </a:prstGeom>
              <a:noFill/>
              <a:ln>
                <a:solidFill>
                  <a:srgbClr val="FF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2670361" y="3521550"/>
              <a:ext cx="2467342" cy="369332"/>
            </a:xfrm>
            <a:prstGeom prst="rect">
              <a:avLst/>
            </a:prstGeom>
            <a:solidFill>
              <a:srgbClr val="FFFFFF"/>
            </a:solidFill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ISCCP COD Sept Oct Nov</a:t>
              </a:r>
              <a:endParaRPr lang="en-US" dirty="0"/>
            </a:p>
          </p:txBody>
        </p:sp>
      </p:grpSp>
      <p:pic>
        <p:nvPicPr>
          <p:cNvPr id="16" name="Picture 15" descr="bb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49706"/>
          <a:stretch/>
        </p:blipFill>
        <p:spPr>
          <a:xfrm>
            <a:off x="198087" y="-4421"/>
            <a:ext cx="4374282" cy="1731472"/>
          </a:xfrm>
          <a:prstGeom prst="rect">
            <a:avLst/>
          </a:prstGeom>
        </p:spPr>
      </p:pic>
      <p:pic>
        <p:nvPicPr>
          <p:cNvPr id="17" name="Picture 16" descr="aa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r="48107"/>
          <a:stretch/>
        </p:blipFill>
        <p:spPr>
          <a:xfrm>
            <a:off x="188950" y="3505856"/>
            <a:ext cx="4499388" cy="1711503"/>
          </a:xfrm>
          <a:prstGeom prst="rect">
            <a:avLst/>
          </a:prstGeom>
        </p:spPr>
      </p:pic>
      <p:cxnSp>
        <p:nvCxnSpPr>
          <p:cNvPr id="19" name="Straight Connector 18"/>
          <p:cNvCxnSpPr/>
          <p:nvPr/>
        </p:nvCxnSpPr>
        <p:spPr>
          <a:xfrm flipV="1">
            <a:off x="82234" y="3467304"/>
            <a:ext cx="9061766" cy="1999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765437" y="6264946"/>
            <a:ext cx="2679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Thicker Clouds in Sept-Nov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581496" y="305599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Thinner Clouds in March-May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810319" y="2425700"/>
            <a:ext cx="469633" cy="767997"/>
            <a:chOff x="2277169" y="1447970"/>
            <a:chExt cx="469633" cy="767997"/>
          </a:xfrm>
        </p:grpSpPr>
        <p:sp>
          <p:nvSpPr>
            <p:cNvPr id="22" name="TextBox 21"/>
            <p:cNvSpPr txBox="1"/>
            <p:nvPr/>
          </p:nvSpPr>
          <p:spPr>
            <a:xfrm>
              <a:off x="2277169" y="1700593"/>
              <a:ext cx="469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50</a:t>
              </a:r>
              <a:r>
                <a:rPr lang="en-US" sz="1400" baseline="30000" dirty="0" smtClean="0">
                  <a:solidFill>
                    <a:schemeClr val="bg1">
                      <a:lumMod val="50000"/>
                    </a:schemeClr>
                  </a:solidFill>
                </a:rPr>
                <a:t>th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77169" y="1447970"/>
              <a:ext cx="469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75</a:t>
              </a:r>
              <a:r>
                <a:rPr lang="en-US" sz="1400" baseline="30000" dirty="0" smtClean="0">
                  <a:solidFill>
                    <a:schemeClr val="bg1">
                      <a:lumMod val="50000"/>
                    </a:schemeClr>
                  </a:solidFill>
                </a:rPr>
                <a:t>th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2277169" y="1908190"/>
              <a:ext cx="46963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>
                      <a:lumMod val="50000"/>
                    </a:schemeClr>
                  </a:solidFill>
                </a:rPr>
                <a:t>25</a:t>
              </a:r>
              <a:r>
                <a:rPr lang="en-US" sz="1400" baseline="30000" dirty="0" smtClean="0">
                  <a:solidFill>
                    <a:schemeClr val="bg1">
                      <a:lumMod val="50000"/>
                    </a:schemeClr>
                  </a:solidFill>
                </a:rPr>
                <a:t>th</a:t>
              </a:r>
              <a:endParaRPr 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777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474" y="348186"/>
            <a:ext cx="8449750" cy="3423908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6879036" y="793750"/>
            <a:ext cx="1617275" cy="1827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321301" y="452272"/>
            <a:ext cx="2980136" cy="1827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 descr="a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763" y="3518893"/>
            <a:ext cx="7860674" cy="2964129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 rot="16200000">
            <a:off x="-278472" y="4668731"/>
            <a:ext cx="1277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Degrees</a:t>
            </a:r>
            <a:endParaRPr lang="en-US" dirty="0"/>
          </a:p>
        </p:txBody>
      </p:sp>
      <p:cxnSp>
        <p:nvCxnSpPr>
          <p:cNvPr id="25" name="Straight Arrow Connector 24"/>
          <p:cNvCxnSpPr/>
          <p:nvPr/>
        </p:nvCxnSpPr>
        <p:spPr>
          <a:xfrm rot="5400000" flipH="1" flipV="1">
            <a:off x="3035151" y="3772614"/>
            <a:ext cx="117568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2258032" y="4119391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rot="5400000" flipH="1" flipV="1">
            <a:off x="3404415" y="4133722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4279061" y="3771259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rot="5400000" flipH="1" flipV="1">
            <a:off x="1544726" y="3923429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5400000" flipH="1" flipV="1">
            <a:off x="2062721" y="3674539"/>
            <a:ext cx="1172974" cy="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6867528" y="925676"/>
            <a:ext cx="14509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COD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to30 COD L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101600"/>
            <a:ext cx="906042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94924" y="531279"/>
            <a:ext cx="468494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Noon adjusted COD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147853" y="4250267"/>
            <a:ext cx="12772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Local Time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 rot="16200000">
            <a:off x="-67736" y="5046133"/>
            <a:ext cx="778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Hours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172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a.png"/>
          <p:cNvPicPr>
            <a:picLocks noChangeAspect="1"/>
          </p:cNvPicPr>
          <p:nvPr/>
        </p:nvPicPr>
        <p:blipFill>
          <a:blip r:embed="rId3"/>
          <a:srcRect l="50093" r="24444"/>
          <a:stretch>
            <a:fillRect/>
          </a:stretch>
        </p:blipFill>
        <p:spPr>
          <a:xfrm>
            <a:off x="-56160" y="936766"/>
            <a:ext cx="2608855" cy="58379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53344" y="890599"/>
            <a:ext cx="2064455" cy="246221"/>
          </a:xfrm>
          <a:prstGeom prst="rect">
            <a:avLst/>
          </a:prstGeom>
          <a:solidFill>
            <a:srgbClr val="FFFFFF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dirty="0" smtClean="0"/>
              <a:t>Feb March April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126296" y="104566"/>
            <a:ext cx="2674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Ocean        Lat: 0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to 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N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Climatological COD 0.0-3.0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4" name="Group 23"/>
          <p:cNvGrpSpPr>
            <a:grpSpLocks noChangeAspect="1"/>
          </p:cNvGrpSpPr>
          <p:nvPr/>
        </p:nvGrpSpPr>
        <p:grpSpPr>
          <a:xfrm>
            <a:off x="2854323" y="890598"/>
            <a:ext cx="2538910" cy="6005502"/>
            <a:chOff x="5000622" y="0"/>
            <a:chExt cx="2917827" cy="6901786"/>
          </a:xfrm>
        </p:grpSpPr>
        <p:pic>
          <p:nvPicPr>
            <p:cNvPr id="18" name="Picture 17" descr="bb.png"/>
            <p:cNvPicPr>
              <a:picLocks noChangeAspect="1"/>
            </p:cNvPicPr>
            <p:nvPr/>
          </p:nvPicPr>
          <p:blipFill>
            <a:blip r:embed="rId4"/>
            <a:srcRect l="74722"/>
            <a:stretch>
              <a:fillRect/>
            </a:stretch>
          </p:blipFill>
          <p:spPr>
            <a:xfrm rot="16200000">
              <a:off x="5303835" y="-303213"/>
              <a:ext cx="2311400" cy="2917825"/>
            </a:xfrm>
            <a:prstGeom prst="rect">
              <a:avLst/>
            </a:prstGeom>
          </p:spPr>
        </p:pic>
        <p:pic>
          <p:nvPicPr>
            <p:cNvPr id="21" name="Picture 20" descr="bb.png"/>
            <p:cNvPicPr>
              <a:picLocks noChangeAspect="1"/>
            </p:cNvPicPr>
            <p:nvPr/>
          </p:nvPicPr>
          <p:blipFill>
            <a:blip r:embed="rId4"/>
            <a:srcRect r="49583"/>
            <a:stretch>
              <a:fillRect/>
            </a:stretch>
          </p:blipFill>
          <p:spPr>
            <a:xfrm rot="16200000">
              <a:off x="4154487" y="3137823"/>
              <a:ext cx="4610100" cy="2917825"/>
            </a:xfrm>
            <a:prstGeom prst="rect">
              <a:avLst/>
            </a:prstGeom>
          </p:spPr>
        </p:pic>
      </p:grpSp>
      <p:sp>
        <p:nvSpPr>
          <p:cNvPr id="22" name="TextBox 21"/>
          <p:cNvSpPr txBox="1"/>
          <p:nvPr/>
        </p:nvSpPr>
        <p:spPr>
          <a:xfrm>
            <a:off x="736183" y="2874089"/>
            <a:ext cx="2064455" cy="246221"/>
          </a:xfrm>
          <a:prstGeom prst="rect">
            <a:avLst/>
          </a:prstGeom>
          <a:solidFill>
            <a:srgbClr val="FFFFFF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dirty="0" smtClean="0"/>
              <a:t>May June July</a:t>
            </a:r>
            <a:endParaRPr 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736183" y="4813300"/>
            <a:ext cx="2064455" cy="246221"/>
          </a:xfrm>
          <a:prstGeom prst="rect">
            <a:avLst/>
          </a:prstGeom>
          <a:solidFill>
            <a:srgbClr val="FFFFFF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dirty="0" smtClean="0"/>
              <a:t>Aug Sept Oct</a:t>
            </a:r>
            <a:endParaRPr lang="en-US" sz="1600" dirty="0"/>
          </a:p>
        </p:txBody>
      </p:sp>
      <p:sp>
        <p:nvSpPr>
          <p:cNvPr id="25" name="TextBox 24"/>
          <p:cNvSpPr txBox="1"/>
          <p:nvPr/>
        </p:nvSpPr>
        <p:spPr>
          <a:xfrm>
            <a:off x="2854325" y="129966"/>
            <a:ext cx="26743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Ocean        Lat: 10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o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 to 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o </a:t>
            </a:r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S</a:t>
            </a:r>
          </a:p>
          <a:p>
            <a:pPr algn="ctr"/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Climatological COD 0.0-3.0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98144" y="865197"/>
            <a:ext cx="2064455" cy="246221"/>
          </a:xfrm>
          <a:prstGeom prst="rect">
            <a:avLst/>
          </a:prstGeom>
          <a:solidFill>
            <a:srgbClr val="FFFFFF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dirty="0" smtClean="0"/>
              <a:t>Feb March April</a:t>
            </a:r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3695283" y="2821178"/>
            <a:ext cx="2064455" cy="246221"/>
          </a:xfrm>
          <a:prstGeom prst="rect">
            <a:avLst/>
          </a:prstGeom>
          <a:solidFill>
            <a:srgbClr val="FFFFFF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dirty="0" smtClean="0"/>
              <a:t>Aug Sept Oct</a:t>
            </a:r>
            <a:endParaRPr lang="en-US" sz="1600" dirty="0"/>
          </a:p>
        </p:txBody>
      </p:sp>
      <p:sp>
        <p:nvSpPr>
          <p:cNvPr id="28" name="TextBox 27"/>
          <p:cNvSpPr txBox="1"/>
          <p:nvPr/>
        </p:nvSpPr>
        <p:spPr>
          <a:xfrm>
            <a:off x="3847683" y="4813300"/>
            <a:ext cx="2064455" cy="246221"/>
          </a:xfrm>
          <a:prstGeom prst="rect">
            <a:avLst/>
          </a:prstGeom>
          <a:solidFill>
            <a:srgbClr val="FFFFFF"/>
          </a:solidFill>
        </p:spPr>
        <p:txBody>
          <a:bodyPr wrap="square" tIns="0" bIns="0" rtlCol="0">
            <a:spAutoFit/>
          </a:bodyPr>
          <a:lstStyle/>
          <a:p>
            <a:r>
              <a:rPr lang="en-US" sz="1600" dirty="0" smtClean="0"/>
              <a:t>Nov Dec Jan</a:t>
            </a:r>
            <a:endParaRPr lang="en-US"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2277169" y="2316146"/>
            <a:ext cx="6335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Glint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30" name="Straight Arrow Connector 29"/>
          <p:cNvCxnSpPr>
            <a:stCxn id="29" idx="1"/>
          </p:cNvCxnSpPr>
          <p:nvPr/>
        </p:nvCxnSpPr>
        <p:spPr>
          <a:xfrm rot="10800000">
            <a:off x="2044703" y="2354770"/>
            <a:ext cx="232467" cy="146042"/>
          </a:xfrm>
          <a:prstGeom prst="straightConnector1">
            <a:avLst/>
          </a:prstGeom>
          <a:ln w="3175" cmpd="sng">
            <a:solidFill>
              <a:schemeClr val="bg1">
                <a:lumMod val="50000"/>
              </a:schemeClr>
            </a:solidFill>
            <a:headEnd type="non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2277169" y="1649793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50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277169" y="1136820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75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277169" y="1908190"/>
            <a:ext cx="55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25</a:t>
            </a:r>
            <a:r>
              <a:rPr lang="en-US" baseline="30000" dirty="0" smtClean="0">
                <a:solidFill>
                  <a:schemeClr val="bg1">
                    <a:lumMod val="50000"/>
                  </a:schemeClr>
                </a:solidFill>
              </a:rPr>
              <a:t>th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5" name="Picture 34" descr="B26sqmap-zma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6494" t="8790" r="29448" b="10189"/>
          <a:stretch/>
        </p:blipFill>
        <p:spPr>
          <a:xfrm>
            <a:off x="5450228" y="748832"/>
            <a:ext cx="3693772" cy="3503961"/>
          </a:xfrm>
          <a:prstGeom prst="rect">
            <a:avLst/>
          </a:prstGeom>
          <a:effectLst/>
        </p:spPr>
      </p:pic>
      <p:sp>
        <p:nvSpPr>
          <p:cNvPr id="37" name="Up Arrow 36"/>
          <p:cNvSpPr/>
          <p:nvPr/>
        </p:nvSpPr>
        <p:spPr>
          <a:xfrm>
            <a:off x="5820801" y="2060428"/>
            <a:ext cx="182673" cy="255718"/>
          </a:xfrm>
          <a:prstGeom prst="upArrow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643154" y="3606800"/>
            <a:ext cx="694146" cy="217978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Up Arrow 39"/>
          <p:cNvSpPr/>
          <p:nvPr/>
        </p:nvSpPr>
        <p:spPr>
          <a:xfrm>
            <a:off x="7837377" y="2019125"/>
            <a:ext cx="182673" cy="255718"/>
          </a:xfrm>
          <a:prstGeom prst="upArrow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Up Arrow 40"/>
          <p:cNvSpPr/>
          <p:nvPr/>
        </p:nvSpPr>
        <p:spPr>
          <a:xfrm>
            <a:off x="7018227" y="2073652"/>
            <a:ext cx="182673" cy="255718"/>
          </a:xfrm>
          <a:prstGeom prst="upArrow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1049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7324" y="440267"/>
            <a:ext cx="58902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No Conclusions, but …</a:t>
            </a:r>
            <a:endParaRPr lang="en-US" sz="4000" dirty="0"/>
          </a:p>
        </p:txBody>
      </p:sp>
      <p:sp>
        <p:nvSpPr>
          <p:cNvPr id="3" name="Rectangle 2"/>
          <p:cNvSpPr/>
          <p:nvPr/>
        </p:nvSpPr>
        <p:spPr>
          <a:xfrm>
            <a:off x="713723" y="1727200"/>
            <a:ext cx="765134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Correcting </a:t>
            </a:r>
            <a:r>
              <a:rPr lang="en-US" sz="2400" dirty="0" smtClean="0"/>
              <a:t>diurnal sampling</a:t>
            </a:r>
            <a:r>
              <a:rPr lang="en-US" sz="2400" dirty="0" smtClean="0"/>
              <a:t> and scanning sampling biases </a:t>
            </a:r>
            <a:r>
              <a:rPr lang="en-US" sz="2400" dirty="0" smtClean="0"/>
              <a:t>is critical to generating a consistent cloud dataset.</a:t>
            </a:r>
            <a:r>
              <a:rPr lang="en-US" sz="2400" dirty="0" smtClean="0"/>
              <a:t> </a:t>
            </a:r>
          </a:p>
          <a:p>
            <a:endParaRPr lang="en-US" sz="2400" dirty="0" smtClean="0"/>
          </a:p>
          <a:p>
            <a:r>
              <a:rPr lang="en-US" sz="2400" dirty="0" smtClean="0"/>
              <a:t>DSCOVR </a:t>
            </a:r>
            <a:r>
              <a:rPr lang="en-US" sz="2400" dirty="0" smtClean="0"/>
              <a:t>has </a:t>
            </a:r>
            <a:r>
              <a:rPr lang="en-US" sz="2400" dirty="0" smtClean="0"/>
              <a:t>provides </a:t>
            </a:r>
            <a:r>
              <a:rPr lang="en-US" sz="2400" dirty="0" smtClean="0"/>
              <a:t>invaluable observations</a:t>
            </a:r>
            <a:r>
              <a:rPr lang="en-US" sz="2400" dirty="0" smtClean="0"/>
              <a:t> towards this </a:t>
            </a:r>
            <a:r>
              <a:rPr lang="en-US" sz="2400" dirty="0" smtClean="0"/>
              <a:t>correction.</a:t>
            </a:r>
            <a:endParaRPr lang="en-US" sz="2400" dirty="0" smtClean="0"/>
          </a:p>
          <a:p>
            <a:endParaRPr lang="en-US" sz="32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5191" y="2402870"/>
            <a:ext cx="306893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/>
              <a:t>Backup Slides</a:t>
            </a:r>
            <a:endParaRPr lang="en-US" sz="4000" dirty="0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DISam-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8497334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326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64988" y="264976"/>
            <a:ext cx="2028445" cy="1269958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4988" y="328933"/>
            <a:ext cx="2128956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Antarctic Calibrated </a:t>
            </a:r>
            <a:r>
              <a:rPr lang="en-US" sz="1600" b="1" dirty="0" smtClean="0">
                <a:solidFill>
                  <a:srgbClr val="660066"/>
                </a:solidFill>
              </a:rPr>
              <a:t>SBUV</a:t>
            </a:r>
            <a:r>
              <a:rPr lang="en-US" sz="1600" dirty="0" smtClean="0"/>
              <a:t> Intensities </a:t>
            </a:r>
          </a:p>
          <a:p>
            <a:pPr algn="ctr"/>
            <a:r>
              <a:rPr lang="en-US" sz="1600" dirty="0" smtClean="0"/>
              <a:t>(from N-values</a:t>
            </a:r>
          </a:p>
          <a:p>
            <a:pPr algn="ctr"/>
            <a:r>
              <a:rPr lang="en-US" sz="1600" dirty="0" smtClean="0"/>
              <a:t>331 &amp; 340nm )</a:t>
            </a:r>
            <a:endParaRPr lang="en-US" sz="1600" dirty="0"/>
          </a:p>
        </p:txBody>
      </p:sp>
      <p:sp>
        <p:nvSpPr>
          <p:cNvPr id="6" name="Rectangle 5"/>
          <p:cNvSpPr/>
          <p:nvPr/>
        </p:nvSpPr>
        <p:spPr>
          <a:xfrm>
            <a:off x="3143188" y="347200"/>
            <a:ext cx="1297475" cy="1087230"/>
          </a:xfrm>
          <a:prstGeom prst="rect">
            <a:avLst/>
          </a:prstGeom>
          <a:noFill/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27171" y="447701"/>
            <a:ext cx="1656756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/>
              <a:t>Lambertian</a:t>
            </a:r>
            <a:r>
              <a:rPr lang="en-US" sz="1600" dirty="0" smtClean="0"/>
              <a:t> Equivalent Reflectivity</a:t>
            </a:r>
            <a:endParaRPr lang="en-US" sz="1600" dirty="0"/>
          </a:p>
        </p:txBody>
      </p:sp>
      <p:grpSp>
        <p:nvGrpSpPr>
          <p:cNvPr id="2" name="Group 13"/>
          <p:cNvGrpSpPr/>
          <p:nvPr/>
        </p:nvGrpSpPr>
        <p:grpSpPr>
          <a:xfrm>
            <a:off x="2669687" y="4721018"/>
            <a:ext cx="1946214" cy="1315640"/>
            <a:chOff x="995950" y="2731780"/>
            <a:chExt cx="1946214" cy="1315640"/>
          </a:xfrm>
          <a:noFill/>
          <a:effectLst/>
        </p:grpSpPr>
        <p:sp>
          <p:nvSpPr>
            <p:cNvPr id="8" name="Rectangle 7"/>
            <p:cNvSpPr/>
            <p:nvPr/>
          </p:nvSpPr>
          <p:spPr>
            <a:xfrm>
              <a:off x="1041635" y="2731780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995950" y="2905371"/>
              <a:ext cx="1946214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  <a:p>
              <a:pPr algn="ctr"/>
              <a:r>
                <a:rPr lang="en-US" sz="1600" dirty="0" err="1" smtClean="0"/>
                <a:t>Adustment</a:t>
              </a:r>
              <a:r>
                <a:rPr lang="en-US" sz="1600" dirty="0" smtClean="0"/>
                <a:t> to</a:t>
              </a:r>
            </a:p>
            <a:p>
              <a:pPr algn="ctr"/>
              <a:r>
                <a:rPr lang="en-US" sz="1600" dirty="0" smtClean="0"/>
                <a:t>155</a:t>
              </a:r>
              <a:r>
                <a:rPr lang="en-US" sz="1600" baseline="30000" dirty="0" smtClean="0"/>
                <a:t>o </a:t>
              </a:r>
              <a:r>
                <a:rPr lang="en-US" sz="1600" dirty="0" smtClean="0"/>
                <a:t>Scattering Angle</a:t>
              </a:r>
              <a:endParaRPr lang="en-US" sz="1600" dirty="0"/>
            </a:p>
          </p:txBody>
        </p:sp>
      </p:grpSp>
      <p:grpSp>
        <p:nvGrpSpPr>
          <p:cNvPr id="3" name="Group 12"/>
          <p:cNvGrpSpPr/>
          <p:nvPr/>
        </p:nvGrpSpPr>
        <p:grpSpPr>
          <a:xfrm>
            <a:off x="2594960" y="1955208"/>
            <a:ext cx="1845703" cy="1315640"/>
            <a:chOff x="1041635" y="4458557"/>
            <a:chExt cx="1845703" cy="1315640"/>
          </a:xfrm>
          <a:noFill/>
          <a:effectLst/>
        </p:grpSpPr>
        <p:sp>
          <p:nvSpPr>
            <p:cNvPr id="10" name="Rectangle 9"/>
            <p:cNvSpPr/>
            <p:nvPr/>
          </p:nvSpPr>
          <p:spPr>
            <a:xfrm>
              <a:off x="1041635" y="4458557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41635" y="4911120"/>
              <a:ext cx="1845703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</p:txBody>
        </p:sp>
      </p:grpSp>
      <p:grpSp>
        <p:nvGrpSpPr>
          <p:cNvPr id="11" name="Group 14"/>
          <p:cNvGrpSpPr/>
          <p:nvPr/>
        </p:nvGrpSpPr>
        <p:grpSpPr>
          <a:xfrm>
            <a:off x="7014392" y="1955208"/>
            <a:ext cx="1845703" cy="1315640"/>
            <a:chOff x="1041635" y="4458557"/>
            <a:chExt cx="1845703" cy="1315640"/>
          </a:xfrm>
          <a:noFill/>
          <a:effectLst/>
        </p:grpSpPr>
        <p:sp>
          <p:nvSpPr>
            <p:cNvPr id="16" name="Rectangle 15"/>
            <p:cNvSpPr/>
            <p:nvPr/>
          </p:nvSpPr>
          <p:spPr>
            <a:xfrm>
              <a:off x="1041635" y="4458557"/>
              <a:ext cx="1845703" cy="1315640"/>
            </a:xfrm>
            <a:prstGeom prst="rect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041635" y="4713868"/>
              <a:ext cx="1845703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/>
                <a:t>Cloud Optical Depth</a:t>
              </a:r>
            </a:p>
            <a:p>
              <a:pPr algn="ctr"/>
              <a:r>
                <a:rPr lang="en-US" sz="1600" dirty="0" smtClean="0"/>
                <a:t>Adjustment to Noon-time</a:t>
              </a:r>
              <a:endParaRPr lang="en-US" sz="1600" dirty="0"/>
            </a:p>
          </p:txBody>
        </p:sp>
      </p:grpSp>
      <p:cxnSp>
        <p:nvCxnSpPr>
          <p:cNvPr id="19" name="Straight Arrow Connector 18"/>
          <p:cNvCxnSpPr/>
          <p:nvPr/>
        </p:nvCxnSpPr>
        <p:spPr>
          <a:xfrm rot="16200000" flipH="1">
            <a:off x="2270351" y="1594054"/>
            <a:ext cx="338554" cy="32893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4440663" y="2575460"/>
            <a:ext cx="2573729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rot="5400000">
            <a:off x="2910855" y="3993649"/>
            <a:ext cx="1450168" cy="4570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2293433" y="895372"/>
            <a:ext cx="849755" cy="1588"/>
          </a:xfrm>
          <a:prstGeom prst="straightConnector1">
            <a:avLst/>
          </a:prstGeom>
          <a:ln w="44450" cap="flat" cmpd="sng" algn="ctr">
            <a:solidFill>
              <a:srgbClr val="000090"/>
            </a:solidFill>
            <a:prstDash val="solid"/>
            <a:round/>
            <a:headEnd type="non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3" name="Group 30"/>
          <p:cNvGrpSpPr/>
          <p:nvPr/>
        </p:nvGrpSpPr>
        <p:grpSpPr>
          <a:xfrm>
            <a:off x="5127584" y="2284676"/>
            <a:ext cx="1352303" cy="584743"/>
            <a:chOff x="941130" y="3526651"/>
            <a:chExt cx="1352303" cy="584743"/>
          </a:xfrm>
          <a:solidFill>
            <a:schemeClr val="bg1"/>
          </a:solidFill>
        </p:grpSpPr>
        <p:sp>
          <p:nvSpPr>
            <p:cNvPr id="29" name="Oval 28"/>
            <p:cNvSpPr/>
            <p:nvPr/>
          </p:nvSpPr>
          <p:spPr>
            <a:xfrm>
              <a:off x="941130" y="3526651"/>
              <a:ext cx="1352303" cy="584743"/>
            </a:xfrm>
            <a:prstGeom prst="ellipse">
              <a:avLst/>
            </a:prstGeom>
            <a:grpFill/>
            <a:ln w="28575" cap="flat" cmpd="sng" algn="ctr">
              <a:solidFill>
                <a:schemeClr val="bg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51790" y="3634346"/>
              <a:ext cx="603839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660066"/>
                  </a:solidFill>
                </a:rPr>
                <a:t>EPIC</a:t>
              </a:r>
              <a:endParaRPr lang="en-US" b="1" dirty="0">
                <a:solidFill>
                  <a:srgbClr val="660066"/>
                </a:solidFill>
              </a:endParaRPr>
            </a:p>
          </p:txBody>
        </p:sp>
      </p:grpSp>
      <p:sp>
        <p:nvSpPr>
          <p:cNvPr id="23" name="Oval 22"/>
          <p:cNvSpPr/>
          <p:nvPr/>
        </p:nvSpPr>
        <p:spPr>
          <a:xfrm>
            <a:off x="2962073" y="3555457"/>
            <a:ext cx="1352303" cy="584743"/>
          </a:xfrm>
          <a:prstGeom prst="ellips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3272733" y="3663152"/>
            <a:ext cx="60383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</a:rPr>
              <a:t>EPIC</a:t>
            </a:r>
            <a:endParaRPr lang="en-US" b="1" dirty="0">
              <a:solidFill>
                <a:srgbClr val="6600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epic_RGB_201709231331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858000" cy="68580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52474" y="6567164"/>
            <a:ext cx="1954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rgbClr val="FFFFFF"/>
                </a:solidFill>
              </a:rPr>
              <a:t>epic_RGB_20170923133137</a:t>
            </a:r>
            <a:endParaRPr lang="en-US" sz="1200" dirty="0">
              <a:solidFill>
                <a:srgbClr val="FFFFFF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07196" y="3969790"/>
            <a:ext cx="1062761" cy="687914"/>
            <a:chOff x="895165" y="3923428"/>
            <a:chExt cx="1062761" cy="687914"/>
          </a:xfrm>
        </p:grpSpPr>
        <p:sp>
          <p:nvSpPr>
            <p:cNvPr id="6" name="Rectangle 5"/>
            <p:cNvSpPr/>
            <p:nvPr/>
          </p:nvSpPr>
          <p:spPr>
            <a:xfrm>
              <a:off x="1154699" y="4168735"/>
              <a:ext cx="577212" cy="44260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38100" cmpd="sng">
                  <a:solidFill>
                    <a:srgbClr val="000000"/>
                  </a:solidFill>
                </a:ln>
                <a:noFill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95165" y="3923428"/>
              <a:ext cx="10627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Early Morning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660019" y="340671"/>
            <a:ext cx="1468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Sept 23, 2017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1509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pic_RGB_2017092315194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838"/>
            <a:ext cx="6858000" cy="6858001"/>
          </a:xfrm>
          <a:prstGeom prst="rect">
            <a:avLst/>
          </a:prstGeom>
        </p:spPr>
      </p:pic>
      <p:grpSp>
        <p:nvGrpSpPr>
          <p:cNvPr id="2" name="Group 7"/>
          <p:cNvGrpSpPr/>
          <p:nvPr/>
        </p:nvGrpSpPr>
        <p:grpSpPr>
          <a:xfrm>
            <a:off x="2154975" y="4096559"/>
            <a:ext cx="1010087" cy="719606"/>
            <a:chOff x="935268" y="3891736"/>
            <a:chExt cx="1010087" cy="719606"/>
          </a:xfrm>
        </p:grpSpPr>
        <p:sp>
          <p:nvSpPr>
            <p:cNvPr id="6" name="Rectangle 5"/>
            <p:cNvSpPr/>
            <p:nvPr/>
          </p:nvSpPr>
          <p:spPr>
            <a:xfrm>
              <a:off x="1154699" y="4168735"/>
              <a:ext cx="577212" cy="44260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38100" cmpd="sng">
                  <a:solidFill>
                    <a:srgbClr val="000000"/>
                  </a:solidFill>
                </a:ln>
                <a:noFill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935268" y="3891736"/>
              <a:ext cx="10100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Late morning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660019" y="340671"/>
            <a:ext cx="1468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Sept 23, 2017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15092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pic_RGB_201709231707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942" y="0"/>
            <a:ext cx="6858000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98677" y="6581001"/>
            <a:ext cx="195438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FFFFFF"/>
                </a:solidFill>
              </a:rPr>
              <a:t>epic_RGB_20170923170743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3291381" y="4094837"/>
            <a:ext cx="1164952" cy="687914"/>
            <a:chOff x="895165" y="3923428"/>
            <a:chExt cx="1164952" cy="687914"/>
          </a:xfrm>
        </p:grpSpPr>
        <p:sp>
          <p:nvSpPr>
            <p:cNvPr id="5" name="Rectangle 4"/>
            <p:cNvSpPr/>
            <p:nvPr/>
          </p:nvSpPr>
          <p:spPr>
            <a:xfrm>
              <a:off x="1154699" y="4168735"/>
              <a:ext cx="577212" cy="442607"/>
            </a:xfrm>
            <a:prstGeom prst="rect">
              <a:avLst/>
            </a:prstGeom>
            <a:noFill/>
            <a:ln w="28575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 w="38100" cmpd="sng">
                  <a:solidFill>
                    <a:srgbClr val="000000"/>
                  </a:solidFill>
                </a:ln>
                <a:noFill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895165" y="3923428"/>
              <a:ext cx="116495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>
                  <a:solidFill>
                    <a:srgbClr val="FF0000"/>
                  </a:solidFill>
                </a:rPr>
                <a:t>Early Afternoon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2660019" y="340671"/>
            <a:ext cx="1468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Sept 23, 2017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421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" y="228600"/>
            <a:ext cx="8356600" cy="60198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 rot="5400000">
            <a:off x="7582850" y="2616060"/>
            <a:ext cx="729796" cy="258907"/>
          </a:xfrm>
          <a:prstGeom prst="leftArrow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 rot="5400000">
            <a:off x="6477948" y="3771761"/>
            <a:ext cx="729796" cy="258907"/>
          </a:xfrm>
          <a:prstGeom prst="leftArrow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Arrow 6"/>
          <p:cNvSpPr/>
          <p:nvPr/>
        </p:nvSpPr>
        <p:spPr>
          <a:xfrm rot="5400000">
            <a:off x="5842948" y="4762361"/>
            <a:ext cx="729796" cy="258907"/>
          </a:xfrm>
          <a:prstGeom prst="leftArrow">
            <a:avLst/>
          </a:prstGeom>
          <a:solidFill>
            <a:srgbClr val="3366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675414" y="5320268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Nimbus-4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424714" y="4425316"/>
            <a:ext cx="109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Nimbus-7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564624" y="3166984"/>
            <a:ext cx="762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CERES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04198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50546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0" y="5054600"/>
            <a:ext cx="3543300" cy="1803400"/>
          </a:xfrm>
          <a:prstGeom prst="rect">
            <a:avLst/>
          </a:pr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543300" y="5054600"/>
            <a:ext cx="5600700" cy="1803400"/>
          </a:xfrm>
          <a:prstGeom prst="rect">
            <a:avLst/>
          </a:prstGeom>
          <a:solidFill>
            <a:srgbClr val="0000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47700" y="5285432"/>
            <a:ext cx="2767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LAND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Reflectance = 2-4 RU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902200" y="5285432"/>
            <a:ext cx="27675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OCEAN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Reflectance = 5-8 RU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Up Arrow 6"/>
          <p:cNvSpPr/>
          <p:nvPr/>
        </p:nvSpPr>
        <p:spPr>
          <a:xfrm>
            <a:off x="2451100" y="4588303"/>
            <a:ext cx="156633" cy="212414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6070600" y="4506272"/>
            <a:ext cx="169333" cy="32607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2273300" y="1184701"/>
            <a:ext cx="812800" cy="10033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981299" y="2188001"/>
            <a:ext cx="143395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Rayleigh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Scattering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3" name="Cloud 12"/>
          <p:cNvSpPr/>
          <p:nvPr/>
        </p:nvSpPr>
        <p:spPr>
          <a:xfrm>
            <a:off x="4292600" y="1689100"/>
            <a:ext cx="2235200" cy="1329898"/>
          </a:xfrm>
          <a:prstGeom prst="cloud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Up Arrow 13"/>
          <p:cNvSpPr/>
          <p:nvPr/>
        </p:nvSpPr>
        <p:spPr>
          <a:xfrm>
            <a:off x="4610100" y="571500"/>
            <a:ext cx="1460500" cy="11176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55714" y="2099101"/>
            <a:ext cx="18031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/>
              <a:t>Cloud: 90 RU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1" y="4859868"/>
            <a:ext cx="1206500" cy="1947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Up Arrow 16"/>
          <p:cNvSpPr/>
          <p:nvPr/>
        </p:nvSpPr>
        <p:spPr>
          <a:xfrm>
            <a:off x="215893" y="3585003"/>
            <a:ext cx="812800" cy="1003300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9964" y="4758381"/>
            <a:ext cx="12216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 smtClean="0"/>
              <a:t>SNOW &amp; ICE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6720459" y="156001"/>
            <a:ext cx="22760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6600"/>
                </a:solidFill>
              </a:rPr>
              <a:t>UV - 340 nm </a:t>
            </a:r>
          </a:p>
          <a:p>
            <a:pPr algn="ctr"/>
            <a:r>
              <a:rPr lang="en-US" sz="2000" dirty="0" smtClean="0">
                <a:solidFill>
                  <a:srgbClr val="FF6600"/>
                </a:solidFill>
              </a:rPr>
              <a:t>Upwelling radiances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22" name="Up Arrow 21"/>
          <p:cNvSpPr/>
          <p:nvPr/>
        </p:nvSpPr>
        <p:spPr>
          <a:xfrm rot="1396949">
            <a:off x="6317641" y="4738232"/>
            <a:ext cx="156633" cy="8561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Up Arrow 22"/>
          <p:cNvSpPr/>
          <p:nvPr/>
        </p:nvSpPr>
        <p:spPr>
          <a:xfrm rot="18013448">
            <a:off x="5815992" y="4757173"/>
            <a:ext cx="156633" cy="85615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0"/>
            <a:ext cx="9209673" cy="6858000"/>
            <a:chOff x="0" y="0"/>
            <a:chExt cx="9209673" cy="6858000"/>
          </a:xfrm>
        </p:grpSpPr>
        <p:sp>
          <p:nvSpPr>
            <p:cNvPr id="2" name="Rectangle 1"/>
            <p:cNvSpPr/>
            <p:nvPr/>
          </p:nvSpPr>
          <p:spPr>
            <a:xfrm>
              <a:off x="0" y="5054600"/>
              <a:ext cx="3543300" cy="1803400"/>
            </a:xfrm>
            <a:prstGeom prst="rect">
              <a:avLst/>
            </a:prstGeom>
            <a:solidFill>
              <a:srgbClr val="008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Rectangle 2"/>
            <p:cNvSpPr/>
            <p:nvPr/>
          </p:nvSpPr>
          <p:spPr>
            <a:xfrm>
              <a:off x="3543300" y="5054600"/>
              <a:ext cx="5600700" cy="1803400"/>
            </a:xfrm>
            <a:prstGeom prst="rect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47700" y="5285432"/>
              <a:ext cx="276755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LAND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Reflectance = 2-4 RU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902200" y="5285432"/>
              <a:ext cx="276755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OCEAN</a:t>
              </a:r>
            </a:p>
            <a:p>
              <a:pPr algn="ctr"/>
              <a:r>
                <a:rPr lang="en-US" sz="2400" dirty="0" smtClean="0">
                  <a:solidFill>
                    <a:schemeClr val="bg1"/>
                  </a:solidFill>
                </a:rPr>
                <a:t>Reflectance = 5-8 RU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3" name="Cloud 12"/>
            <p:cNvSpPr/>
            <p:nvPr/>
          </p:nvSpPr>
          <p:spPr>
            <a:xfrm>
              <a:off x="4292600" y="1689100"/>
              <a:ext cx="2235200" cy="1329898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555714" y="2099101"/>
              <a:ext cx="180319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/>
                <a:t>Cloud: 90 RU</a:t>
              </a:r>
              <a:endParaRPr lang="en-US" sz="2400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671118" y="3145998"/>
              <a:ext cx="34627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LER  Removes Rayleigh Scattering </a:t>
              </a:r>
              <a:endParaRPr lang="en-US" dirty="0"/>
            </a:p>
          </p:txBody>
        </p:sp>
        <p:sp>
          <p:nvSpPr>
            <p:cNvPr id="19" name="Up Arrow 18"/>
            <p:cNvSpPr/>
            <p:nvPr/>
          </p:nvSpPr>
          <p:spPr>
            <a:xfrm>
              <a:off x="4610100" y="571500"/>
              <a:ext cx="1460500" cy="1117600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783434" y="0"/>
              <a:ext cx="342623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>
                  <a:solidFill>
                    <a:srgbClr val="FF6600"/>
                  </a:solidFill>
                </a:rPr>
                <a:t>UV - 340 nm </a:t>
              </a:r>
            </a:p>
            <a:p>
              <a:pPr algn="ctr"/>
              <a:r>
                <a:rPr lang="en-US" dirty="0" err="1" smtClean="0">
                  <a:solidFill>
                    <a:srgbClr val="FF6600"/>
                  </a:solidFill>
                </a:rPr>
                <a:t>Lambertian</a:t>
              </a:r>
              <a:r>
                <a:rPr lang="en-US" dirty="0" smtClean="0">
                  <a:solidFill>
                    <a:srgbClr val="FF6600"/>
                  </a:solidFill>
                </a:rPr>
                <a:t> Equivalent Reflectance</a:t>
              </a:r>
              <a:endParaRPr lang="en-US" dirty="0">
                <a:solidFill>
                  <a:srgbClr val="FF6600"/>
                </a:solidFill>
              </a:endParaRPr>
            </a:p>
          </p:txBody>
        </p:sp>
        <p:sp>
          <p:nvSpPr>
            <p:cNvPr id="14" name="Up Arrow 13"/>
            <p:cNvSpPr/>
            <p:nvPr/>
          </p:nvSpPr>
          <p:spPr>
            <a:xfrm>
              <a:off x="2451100" y="4588303"/>
              <a:ext cx="156633" cy="212414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Up Arrow 19"/>
            <p:cNvSpPr/>
            <p:nvPr/>
          </p:nvSpPr>
          <p:spPr>
            <a:xfrm>
              <a:off x="6286945" y="4634496"/>
              <a:ext cx="156633" cy="23984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Up Arrow 20"/>
            <p:cNvSpPr/>
            <p:nvPr/>
          </p:nvSpPr>
          <p:spPr>
            <a:xfrm rot="20512910">
              <a:off x="6070600" y="4666973"/>
              <a:ext cx="156633" cy="23984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Up Arrow 21"/>
            <p:cNvSpPr/>
            <p:nvPr/>
          </p:nvSpPr>
          <p:spPr>
            <a:xfrm rot="1257485">
              <a:off x="6508750" y="4659896"/>
              <a:ext cx="156633" cy="239845"/>
            </a:xfrm>
            <a:prstGeom prst="up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:p="http://schemas.openxmlformats.org/presentationml/2006/main" xmlns:r="http://schemas.openxmlformats.org/officeDocument/2006/relationships" xmlns:a="http://schemas.openxmlformats.org/drawingml/2006/main" xmlns="" val="37688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45033</TotalTime>
  <Words>1373</Words>
  <Application>Microsoft Macintosh PowerPoint</Application>
  <PresentationFormat>On-screen Show (4:3)</PresentationFormat>
  <Paragraphs>242</Paragraphs>
  <Slides>25</Slides>
  <Notes>17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clark weaver</dc:creator>
  <cp:lastModifiedBy>Weaver, Clark J. (GSFC-614.0)[UNIVERSITIES SPACE RESEARCH ASSOCIATION]</cp:lastModifiedBy>
  <cp:revision>136</cp:revision>
  <dcterms:created xsi:type="dcterms:W3CDTF">2017-10-04T12:21:45Z</dcterms:created>
  <dcterms:modified xsi:type="dcterms:W3CDTF">2017-10-04T12:34:20Z</dcterms:modified>
</cp:coreProperties>
</file>