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257" r:id="rId2"/>
    <p:sldId id="272" r:id="rId3"/>
    <p:sldId id="259" r:id="rId4"/>
    <p:sldId id="270" r:id="rId5"/>
    <p:sldId id="274" r:id="rId6"/>
    <p:sldId id="271" r:id="rId7"/>
    <p:sldId id="288" r:id="rId8"/>
    <p:sldId id="268" r:id="rId9"/>
    <p:sldId id="267" r:id="rId10"/>
    <p:sldId id="295" r:id="rId11"/>
    <p:sldId id="269" r:id="rId12"/>
    <p:sldId id="263" r:id="rId13"/>
    <p:sldId id="260" r:id="rId14"/>
    <p:sldId id="264" r:id="rId15"/>
    <p:sldId id="265" r:id="rId16"/>
    <p:sldId id="266" r:id="rId17"/>
    <p:sldId id="275" r:id="rId18"/>
    <p:sldId id="277" r:id="rId19"/>
    <p:sldId id="284" r:id="rId20"/>
    <p:sldId id="293" r:id="rId21"/>
    <p:sldId id="279" r:id="rId22"/>
    <p:sldId id="296" r:id="rId23"/>
    <p:sldId id="292" r:id="rId24"/>
    <p:sldId id="283" r:id="rId25"/>
    <p:sldId id="261" r:id="rId26"/>
    <p:sldId id="286" r:id="rId27"/>
    <p:sldId id="262"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52"/>
    <p:restoredTop sz="95289" autoAdjust="0"/>
  </p:normalViewPr>
  <p:slideViewPr>
    <p:cSldViewPr snapToGrid="0" snapToObjects="1">
      <p:cViewPr>
        <p:scale>
          <a:sx n="130" d="100"/>
          <a:sy n="130" d="100"/>
        </p:scale>
        <p:origin x="-1520" y="-13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BF346-24EA-C54B-93C0-EF078D0C7135}" type="datetimeFigureOut">
              <a:rPr lang="en-US" smtClean="0"/>
              <a:t>10/2/17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C116F-22DE-6345-8468-0FB6B3FFBA89}" type="slidenum">
              <a:rPr lang="en-US" smtClean="0"/>
              <a:t>‹#›</a:t>
            </a:fld>
            <a:endParaRPr lang="en-US"/>
          </a:p>
        </p:txBody>
      </p:sp>
    </p:spTree>
    <p:extLst>
      <p:ext uri="{BB962C8B-B14F-4D97-AF65-F5344CB8AC3E}">
        <p14:creationId xmlns:p14="http://schemas.microsoft.com/office/powerpoint/2010/main" val="77893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 1</a:t>
            </a:r>
            <a:r>
              <a:rPr lang="en-US" sz="1200" kern="1200" dirty="0" smtClean="0">
                <a:solidFill>
                  <a:schemeClr val="tx1"/>
                </a:solidFill>
                <a:effectLst/>
                <a:latin typeface="+mn-lt"/>
                <a:ea typeface="+mn-ea"/>
                <a:cs typeface="+mn-cs"/>
              </a:rPr>
              <a:t>. Simulation of the view of the Earth from DSCOVR’s EPIC sunrise to sunset observations showing that EPIC will enable unprecedented high-frequency coverage of volcanic plumes. In this example, a volcanic SO2 cloud from May 2006 Soufriere Hills eruption (Montserrat, West Indies) drifting across the Pacific, is captured seven times in one day by EPIC, assuming a 90 minute interval (22.5o rotation).  The SO2 cloud is simulated based on actual OMI Level 3 0.25°×0.25° gridded data (about the same resolution as EPIC) with up to 15 DU of column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The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cloud is shown as the light colored feature against blue ocean background, after the plume had drifted eastward to a location just north of the equatorial Pacific.</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44D8545-2ABE-8145-9910-AB82E9157931}" type="slidenum">
              <a:rPr lang="en-US" smtClean="0"/>
              <a:t>1</a:t>
            </a:fld>
            <a:endParaRPr lang="en-US"/>
          </a:p>
        </p:txBody>
      </p:sp>
    </p:spTree>
    <p:extLst>
      <p:ext uri="{BB962C8B-B14F-4D97-AF65-F5344CB8AC3E}">
        <p14:creationId xmlns:p14="http://schemas.microsoft.com/office/powerpoint/2010/main" val="1341706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Description of the DSCOVR/EPIC SO2 Algorithm PI: Nick </a:t>
            </a:r>
            <a:r>
              <a:rPr lang="en-US" sz="1200" kern="1200" dirty="0" err="1" smtClean="0">
                <a:solidFill>
                  <a:schemeClr val="tx1"/>
                </a:solidFill>
                <a:effectLst/>
                <a:latin typeface="+mn-lt"/>
                <a:ea typeface="+mn-ea"/>
                <a:cs typeface="+mn-cs"/>
              </a:rPr>
              <a:t>Kroktov</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DSCOVR/EPIC volcanic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algorithm is a modified version of the heritage NASA Total Ozone Mapping Spectrometer (TOMS) 4-band algorithm, adapted to the EPIC wavelengths. The algorithm uses all four EPIC UV channels (centered at 317nm, 325nm, 340 nm, 388nm) to retrieve 4 parameters of the state vector (</a:t>
            </a:r>
            <a:r>
              <a:rPr lang="en-US" sz="1200" b="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vertical column amounts of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(assuming 13km height) and total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the Lambertian equivalent reflectivity at 388 nm (R), and its spectral dependence,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The algorithm relies on spectral differences in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absorption cross sections to separate the two trace gases.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is more absorbing than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the shortest UV channel (317 nm), whereas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is more absorbing at the longer channel (325nm).  </a:t>
            </a:r>
          </a:p>
          <a:p>
            <a:r>
              <a:rPr lang="en-US" sz="1200" kern="1200" dirty="0" smtClean="0">
                <a:solidFill>
                  <a:schemeClr val="tx1"/>
                </a:solidFill>
                <a:effectLst/>
                <a:latin typeface="+mn-lt"/>
                <a:ea typeface="+mn-ea"/>
                <a:cs typeface="+mn-cs"/>
              </a:rPr>
              <a:t>The retrieval is performed iteratively for each EPIC pixel with SZA &lt; 75</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 It starts with the climatological profile of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zero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first computes Lambertian equivalent scene Reflectivity (LER) at 388 nm (R). This parameter remains fixed during the iterations. The algorithm then retrieves adjustments to the state vector:  </a:t>
            </a:r>
            <a:r>
              <a:rPr lang="en-US" sz="1200" i="1" kern="1200" dirty="0" err="1" smtClean="0">
                <a:solidFill>
                  <a:schemeClr val="tx1"/>
                </a:solidFill>
                <a:effectLst/>
                <a:latin typeface="+mn-lt"/>
                <a:ea typeface="+mn-ea"/>
                <a:cs typeface="+mn-cs"/>
              </a:rPr>
              <a:t>Δx</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=[ΔSO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ΔO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Δ</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by matching measured and calculated sun-normalized </a:t>
            </a:r>
            <a:r>
              <a:rPr lang="en-US" sz="1200" kern="1200" dirty="0" err="1" smtClean="0">
                <a:solidFill>
                  <a:schemeClr val="tx1"/>
                </a:solidFill>
                <a:effectLst/>
                <a:latin typeface="+mn-lt"/>
                <a:ea typeface="+mn-ea"/>
                <a:cs typeface="+mn-cs"/>
              </a:rPr>
              <a:t>backscatterd</a:t>
            </a:r>
            <a:r>
              <a:rPr lang="en-US" sz="1200" kern="1200" dirty="0" smtClean="0">
                <a:solidFill>
                  <a:schemeClr val="tx1"/>
                </a:solidFill>
                <a:effectLst/>
                <a:latin typeface="+mn-lt"/>
                <a:ea typeface="+mn-ea"/>
                <a:cs typeface="+mn-cs"/>
              </a:rPr>
              <a:t> UV (BUV) radiances at shorter spectral channels (317,325 and 340nm). The sensitivities (</a:t>
            </a:r>
            <a:r>
              <a:rPr lang="en-US" sz="1200" kern="1200" dirty="0" err="1" smtClean="0">
                <a:solidFill>
                  <a:schemeClr val="tx1"/>
                </a:solidFill>
                <a:effectLst/>
                <a:latin typeface="+mn-lt"/>
                <a:ea typeface="+mn-ea"/>
                <a:cs typeface="+mn-cs"/>
              </a:rPr>
              <a:t>Jacobians</a:t>
            </a:r>
            <a:r>
              <a:rPr lang="en-US" sz="1200" kern="1200" dirty="0" smtClean="0">
                <a:solidFill>
                  <a:schemeClr val="tx1"/>
                </a:solidFill>
                <a:effectLst/>
                <a:latin typeface="+mn-lt"/>
                <a:ea typeface="+mn-ea"/>
                <a:cs typeface="+mn-cs"/>
              </a:rPr>
              <a:t>) associated with linear perturbations in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R are pre-computed for each UV spectral band and stored in look-up tables, which are numerically interpolated for EPIC viewing geometry and state vector values at each iteration. This algorithm appears to have adequate sensitivity to detect moderate to large volcanic eruptions from L1 Lagrange point. </a:t>
            </a:r>
          </a:p>
          <a:p>
            <a:endParaRPr lang="en-US" dirty="0" smtClean="0"/>
          </a:p>
          <a:p>
            <a:endParaRPr lang="en-US" dirty="0" smtClean="0"/>
          </a:p>
          <a:p>
            <a:endParaRPr lang="en-US" dirty="0" smtClean="0"/>
          </a:p>
          <a:p>
            <a:r>
              <a:rPr lang="en-US" dirty="0" smtClean="0"/>
              <a:t>EPIC channels shown in purple:</a:t>
            </a:r>
          </a:p>
          <a:p>
            <a:endParaRPr lang="en-US" dirty="0" smtClean="0"/>
          </a:p>
          <a:p>
            <a:r>
              <a:rPr lang="en-US" dirty="0" smtClean="0"/>
              <a:t>Major</a:t>
            </a:r>
            <a:r>
              <a:rPr lang="en-US" baseline="0" dirty="0" smtClean="0"/>
              <a:t> absorbing gases are :</a:t>
            </a:r>
          </a:p>
          <a:p>
            <a:r>
              <a:rPr lang="en-US" baseline="0" dirty="0" smtClean="0"/>
              <a:t>Ozone (o3) always present; 90% in stratosphere; global average ~300DU; </a:t>
            </a:r>
            <a:endParaRPr lang="en-US" dirty="0" smtClean="0"/>
          </a:p>
          <a:p>
            <a:endParaRPr lang="en-US" dirty="0" smtClean="0"/>
          </a:p>
          <a:p>
            <a:endParaRPr lang="en-US" dirty="0" smtClean="0"/>
          </a:p>
          <a:p>
            <a:r>
              <a:rPr lang="en-US" dirty="0" smtClean="0"/>
              <a:t>317</a:t>
            </a:r>
            <a:r>
              <a:rPr lang="en-US" baseline="0" dirty="0" smtClean="0"/>
              <a:t> – O3 and SO2</a:t>
            </a:r>
          </a:p>
          <a:p>
            <a:r>
              <a:rPr lang="en-US" baseline="0" dirty="0" smtClean="0"/>
              <a:t>325 – ozone and SO2 </a:t>
            </a:r>
          </a:p>
          <a:p>
            <a:endParaRPr lang="en-US" baseline="0" dirty="0" smtClean="0"/>
          </a:p>
          <a:p>
            <a:r>
              <a:rPr lang="en-US" baseline="0" dirty="0" smtClean="0"/>
              <a:t>SO2/O3 X section ratios are different at 317nm and 325nm allow separating O3 and So2 </a:t>
            </a:r>
            <a:r>
              <a:rPr lang="en-US" baseline="0" dirty="0" err="1" smtClean="0"/>
              <a:t>abundancies</a:t>
            </a:r>
            <a:r>
              <a:rPr lang="en-US" baseline="0" dirty="0" smtClean="0"/>
              <a:t>;</a:t>
            </a:r>
          </a:p>
          <a:p>
            <a:endParaRPr lang="en-US" baseline="0" dirty="0" smtClean="0"/>
          </a:p>
          <a:p>
            <a:r>
              <a:rPr lang="en-US" baseline="0" dirty="0" smtClean="0"/>
              <a:t> </a:t>
            </a:r>
            <a:endParaRPr lang="en-US" dirty="0"/>
          </a:p>
        </p:txBody>
      </p:sp>
    </p:spTree>
    <p:extLst>
      <p:ext uri="{BB962C8B-B14F-4D97-AF65-F5344CB8AC3E}">
        <p14:creationId xmlns:p14="http://schemas.microsoft.com/office/powerpoint/2010/main" val="95736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Description of the DSCOVR/EPIC SO2 Algorithm PI: Nick </a:t>
            </a:r>
            <a:r>
              <a:rPr lang="en-US" sz="1200" kern="1200" dirty="0" err="1" smtClean="0">
                <a:solidFill>
                  <a:schemeClr val="tx1"/>
                </a:solidFill>
                <a:effectLst/>
                <a:latin typeface="+mn-lt"/>
                <a:ea typeface="+mn-ea"/>
                <a:cs typeface="+mn-cs"/>
              </a:rPr>
              <a:t>Kroktov</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DSCOVR/EPIC volcanic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algorithm is a modified version of the heritage NASA Total Ozone Mapping Spectrometer (TOMS) 4-band algorithm, adapted to the EPIC wavelengths. The algorithm uses all four EPIC UV channels (centered at 317nm, 325nm, 340 nm, 388nm) to retrieve 4 parameters of the state vector (</a:t>
            </a:r>
            <a:r>
              <a:rPr lang="en-US" sz="1200" b="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vertical column amounts of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(assuming 13km height) and total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the Lambertian equivalent reflectivity at 388 nm (R), and its spectral dependence,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The algorithm relies on spectral differences in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absorption cross sections to separate the two trace gases.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is more absorbing than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the shortest UV channel (317 nm), whereas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is more absorbing at the longer channel (325nm).  </a:t>
            </a:r>
          </a:p>
          <a:p>
            <a:r>
              <a:rPr lang="en-US" sz="1200" kern="1200" dirty="0" smtClean="0">
                <a:solidFill>
                  <a:schemeClr val="tx1"/>
                </a:solidFill>
                <a:effectLst/>
                <a:latin typeface="+mn-lt"/>
                <a:ea typeface="+mn-ea"/>
                <a:cs typeface="+mn-cs"/>
              </a:rPr>
              <a:t>The retrieval is performed iteratively for each EPIC pixel with SZA &lt; 75</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 It starts with the climatological profile of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zero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first computes Lambertian equivalent scene Reflectivity (LER) at 388 nm (R). This parameter remains fixed during the iterations. The algorithm then retrieves adjustments to the state vector:  </a:t>
            </a:r>
            <a:r>
              <a:rPr lang="en-US" sz="1200" i="1" kern="1200" dirty="0" err="1" smtClean="0">
                <a:solidFill>
                  <a:schemeClr val="tx1"/>
                </a:solidFill>
                <a:effectLst/>
                <a:latin typeface="+mn-lt"/>
                <a:ea typeface="+mn-ea"/>
                <a:cs typeface="+mn-cs"/>
              </a:rPr>
              <a:t>Δx</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=[ΔSO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ΔO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Δ</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by matching measured and calculated sun-normalized </a:t>
            </a:r>
            <a:r>
              <a:rPr lang="en-US" sz="1200" kern="1200" dirty="0" err="1" smtClean="0">
                <a:solidFill>
                  <a:schemeClr val="tx1"/>
                </a:solidFill>
                <a:effectLst/>
                <a:latin typeface="+mn-lt"/>
                <a:ea typeface="+mn-ea"/>
                <a:cs typeface="+mn-cs"/>
              </a:rPr>
              <a:t>backscatterd</a:t>
            </a:r>
            <a:r>
              <a:rPr lang="en-US" sz="1200" kern="1200" dirty="0" smtClean="0">
                <a:solidFill>
                  <a:schemeClr val="tx1"/>
                </a:solidFill>
                <a:effectLst/>
                <a:latin typeface="+mn-lt"/>
                <a:ea typeface="+mn-ea"/>
                <a:cs typeface="+mn-cs"/>
              </a:rPr>
              <a:t> UV (BUV) radiances at shorter spectral channels (317,325 and 340nm). The sensitivities (</a:t>
            </a:r>
            <a:r>
              <a:rPr lang="en-US" sz="1200" kern="1200" dirty="0" err="1" smtClean="0">
                <a:solidFill>
                  <a:schemeClr val="tx1"/>
                </a:solidFill>
                <a:effectLst/>
                <a:latin typeface="+mn-lt"/>
                <a:ea typeface="+mn-ea"/>
                <a:cs typeface="+mn-cs"/>
              </a:rPr>
              <a:t>Jacobians</a:t>
            </a:r>
            <a:r>
              <a:rPr lang="en-US" sz="1200" kern="1200" dirty="0" smtClean="0">
                <a:solidFill>
                  <a:schemeClr val="tx1"/>
                </a:solidFill>
                <a:effectLst/>
                <a:latin typeface="+mn-lt"/>
                <a:ea typeface="+mn-ea"/>
                <a:cs typeface="+mn-cs"/>
              </a:rPr>
              <a:t>) associated with linear perturbations in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R are pre-computed for each UV spectral band and stored in look-up tables, which are numerically interpolated for EPIC viewing geometry and state vector values at each iteration. This algorithm appears to have adequate sensitivity to detect moderate to large volcanic eruptions from L1 Lagrange point.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Max iterations</a:t>
            </a:r>
            <a:r>
              <a:rPr lang="en-US" sz="1200" kern="1200" baseline="0" dirty="0" smtClean="0">
                <a:solidFill>
                  <a:schemeClr val="tx1"/>
                </a:solidFill>
                <a:effectLst/>
                <a:latin typeface="+mn-lt"/>
                <a:ea typeface="+mn-ea"/>
                <a:cs typeface="+mn-cs"/>
              </a:rPr>
              <a:t> = 3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Quit </a:t>
            </a:r>
            <a:r>
              <a:rPr lang="en-US" sz="1200" kern="1200" baseline="0" dirty="0" err="1" smtClean="0">
                <a:solidFill>
                  <a:schemeClr val="tx1"/>
                </a:solidFill>
                <a:effectLst/>
                <a:latin typeface="+mn-lt"/>
                <a:ea typeface="+mn-ea"/>
                <a:cs typeface="+mn-cs"/>
              </a:rPr>
              <a:t>itrations</a:t>
            </a:r>
            <a:r>
              <a:rPr lang="en-US" sz="1200" kern="1200" baseline="0" dirty="0" smtClean="0">
                <a:solidFill>
                  <a:schemeClr val="tx1"/>
                </a:solidFill>
                <a:effectLst/>
                <a:latin typeface="+mn-lt"/>
                <a:ea typeface="+mn-ea"/>
                <a:cs typeface="+mn-cs"/>
              </a:rPr>
              <a:t> when Min res325 = 0.001 ( N value)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FC116F-22DE-6345-8468-0FB6B3FFBA89}" type="slidenum">
              <a:rPr lang="en-US" smtClean="0"/>
              <a:t>4</a:t>
            </a:fld>
            <a:endParaRPr lang="en-US"/>
          </a:p>
        </p:txBody>
      </p:sp>
    </p:spTree>
    <p:extLst>
      <p:ext uri="{BB962C8B-B14F-4D97-AF65-F5344CB8AC3E}">
        <p14:creationId xmlns:p14="http://schemas.microsoft.com/office/powerpoint/2010/main" val="1987994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Description of the DSCOVR/EPIC SO2 Algorithm PI: Nick </a:t>
            </a:r>
            <a:r>
              <a:rPr lang="en-US" sz="1200" kern="1200" dirty="0" err="1" smtClean="0">
                <a:solidFill>
                  <a:schemeClr val="tx1"/>
                </a:solidFill>
                <a:effectLst/>
                <a:latin typeface="+mn-lt"/>
                <a:ea typeface="+mn-ea"/>
                <a:cs typeface="+mn-cs"/>
              </a:rPr>
              <a:t>Kroktov</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DSCOVR/EPIC volcanic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algorithm is a modified version of the heritage NASA Total Ozone Mapping Spectrometer (TOMS) 4-band algorithm, adapted to the EPIC wavelengths. The algorithm uses all four EPIC UV channels (centered at 317nm, 325nm, 340 nm, 388nm) to retrieve 4 parameters of the state vector (</a:t>
            </a:r>
            <a:r>
              <a:rPr lang="en-US" sz="1200" b="1" kern="1200" dirty="0" smtClean="0">
                <a:solidFill>
                  <a:schemeClr val="tx1"/>
                </a:solidFill>
                <a:effectLst/>
                <a:latin typeface="+mn-lt"/>
                <a:ea typeface="+mn-ea"/>
                <a:cs typeface="+mn-cs"/>
              </a:rPr>
              <a:t>x</a:t>
            </a:r>
            <a:r>
              <a:rPr lang="en-US" sz="1200" kern="1200" dirty="0" smtClean="0">
                <a:solidFill>
                  <a:schemeClr val="tx1"/>
                </a:solidFill>
                <a:effectLst/>
                <a:latin typeface="+mn-lt"/>
                <a:ea typeface="+mn-ea"/>
                <a:cs typeface="+mn-cs"/>
              </a:rPr>
              <a:t>): vertical column amounts of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(assuming 13km height) and total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the Lambertian equivalent reflectivity at 388 nm (R), and its spectral dependence, </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The algorithm relies on spectral differences in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absorption cross sections to separate the two trace gases.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is more absorbing than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the shortest UV channel (317 nm), whereas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is more absorbing at the longer channel (325nm).  </a:t>
            </a:r>
          </a:p>
          <a:p>
            <a:r>
              <a:rPr lang="en-US" sz="1200" kern="1200" dirty="0" smtClean="0">
                <a:solidFill>
                  <a:schemeClr val="tx1"/>
                </a:solidFill>
                <a:effectLst/>
                <a:latin typeface="+mn-lt"/>
                <a:ea typeface="+mn-ea"/>
                <a:cs typeface="+mn-cs"/>
              </a:rPr>
              <a:t>The retrieval is performed iteratively for each EPIC pixel with SZA &lt; 75</a:t>
            </a:r>
            <a:r>
              <a:rPr lang="en-US" sz="1200" kern="1200" baseline="3000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 It starts with the climatological profile of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zero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and first computes Lambertian equivalent scene Reflectivity (LER) at 388 nm (R). This parameter remains fixed during the iterations. The algorithm then retrieves adjustments to the state vector:  </a:t>
            </a:r>
            <a:r>
              <a:rPr lang="en-US" sz="1200" i="1" kern="1200" dirty="0" err="1" smtClean="0">
                <a:solidFill>
                  <a:schemeClr val="tx1"/>
                </a:solidFill>
                <a:effectLst/>
                <a:latin typeface="+mn-lt"/>
                <a:ea typeface="+mn-ea"/>
                <a:cs typeface="+mn-cs"/>
              </a:rPr>
              <a:t>Δx</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=[ΔSO</a:t>
            </a:r>
            <a:r>
              <a:rPr lang="en-US" sz="1200" kern="1200" baseline="-25000" dirty="0" smtClean="0">
                <a:solidFill>
                  <a:schemeClr val="tx1"/>
                </a:solidFill>
                <a:effectLst/>
                <a:latin typeface="+mn-lt"/>
                <a:ea typeface="+mn-ea"/>
                <a:cs typeface="+mn-cs"/>
              </a:rPr>
              <a:t>2, </a:t>
            </a:r>
            <a:r>
              <a:rPr lang="en-US" sz="1200" kern="1200" dirty="0" smtClean="0">
                <a:solidFill>
                  <a:schemeClr val="tx1"/>
                </a:solidFill>
                <a:effectLst/>
                <a:latin typeface="+mn-lt"/>
                <a:ea typeface="+mn-ea"/>
                <a:cs typeface="+mn-cs"/>
              </a:rPr>
              <a:t>ΔO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Δ</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dR</a:t>
            </a:r>
            <a:r>
              <a:rPr lang="en-US" sz="1200"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sym typeface="Symbol"/>
              </a:rPr>
              <a:t></a:t>
            </a:r>
            <a:r>
              <a:rPr lang="en-US" sz="1200" kern="1200" dirty="0" smtClean="0">
                <a:solidFill>
                  <a:schemeClr val="tx1"/>
                </a:solidFill>
                <a:effectLst/>
                <a:latin typeface="+mn-lt"/>
                <a:ea typeface="+mn-ea"/>
                <a:cs typeface="+mn-cs"/>
              </a:rPr>
              <a:t>)] by matching measured and calculated sun-normalized </a:t>
            </a:r>
            <a:r>
              <a:rPr lang="en-US" sz="1200" kern="1200" dirty="0" err="1" smtClean="0">
                <a:solidFill>
                  <a:schemeClr val="tx1"/>
                </a:solidFill>
                <a:effectLst/>
                <a:latin typeface="+mn-lt"/>
                <a:ea typeface="+mn-ea"/>
                <a:cs typeface="+mn-cs"/>
              </a:rPr>
              <a:t>backscatterd</a:t>
            </a:r>
            <a:r>
              <a:rPr lang="en-US" sz="1200" kern="1200" dirty="0" smtClean="0">
                <a:solidFill>
                  <a:schemeClr val="tx1"/>
                </a:solidFill>
                <a:effectLst/>
                <a:latin typeface="+mn-lt"/>
                <a:ea typeface="+mn-ea"/>
                <a:cs typeface="+mn-cs"/>
              </a:rPr>
              <a:t> UV (BUV) radiances at shorter spectral channels (317,325 and 340nm). The sensitivities (</a:t>
            </a:r>
            <a:r>
              <a:rPr lang="en-US" sz="1200" kern="1200" dirty="0" err="1" smtClean="0">
                <a:solidFill>
                  <a:schemeClr val="tx1"/>
                </a:solidFill>
                <a:effectLst/>
                <a:latin typeface="+mn-lt"/>
                <a:ea typeface="+mn-ea"/>
                <a:cs typeface="+mn-cs"/>
              </a:rPr>
              <a:t>Jacobians</a:t>
            </a:r>
            <a:r>
              <a:rPr lang="en-US" sz="1200" kern="1200" dirty="0" smtClean="0">
                <a:solidFill>
                  <a:schemeClr val="tx1"/>
                </a:solidFill>
                <a:effectLst/>
                <a:latin typeface="+mn-lt"/>
                <a:ea typeface="+mn-ea"/>
                <a:cs typeface="+mn-cs"/>
              </a:rPr>
              <a:t>) associated with linear perturbations in SO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O</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and R are pre-computed for each UV spectral band and stored in look-up tables, which are numerically interpolated for EPIC viewing geometry and state vector values at each iteration. This algorithm appears to have adequate sensitivity to detect moderate to large volcanic eruptions from L1 Lagrange point.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Max iterations</a:t>
            </a:r>
            <a:r>
              <a:rPr lang="en-US" sz="1200" kern="1200" baseline="0" dirty="0" smtClean="0">
                <a:solidFill>
                  <a:schemeClr val="tx1"/>
                </a:solidFill>
                <a:effectLst/>
                <a:latin typeface="+mn-lt"/>
                <a:ea typeface="+mn-ea"/>
                <a:cs typeface="+mn-cs"/>
              </a:rPr>
              <a:t> = 3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Quit </a:t>
            </a:r>
            <a:r>
              <a:rPr lang="en-US" sz="1200" kern="1200" baseline="0" dirty="0" err="1" smtClean="0">
                <a:solidFill>
                  <a:schemeClr val="tx1"/>
                </a:solidFill>
                <a:effectLst/>
                <a:latin typeface="+mn-lt"/>
                <a:ea typeface="+mn-ea"/>
                <a:cs typeface="+mn-cs"/>
              </a:rPr>
              <a:t>itrations</a:t>
            </a:r>
            <a:r>
              <a:rPr lang="en-US" sz="1200" kern="1200" baseline="0" dirty="0" smtClean="0">
                <a:solidFill>
                  <a:schemeClr val="tx1"/>
                </a:solidFill>
                <a:effectLst/>
                <a:latin typeface="+mn-lt"/>
                <a:ea typeface="+mn-ea"/>
                <a:cs typeface="+mn-cs"/>
              </a:rPr>
              <a:t> when Min res325 = 0.001 ( N value)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FC116F-22DE-6345-8468-0FB6B3FFBA89}" type="slidenum">
              <a:rPr lang="en-US" smtClean="0"/>
              <a:t>7</a:t>
            </a:fld>
            <a:endParaRPr lang="en-US"/>
          </a:p>
        </p:txBody>
      </p:sp>
    </p:spTree>
    <p:extLst>
      <p:ext uri="{BB962C8B-B14F-4D97-AF65-F5344CB8AC3E}">
        <p14:creationId xmlns:p14="http://schemas.microsoft.com/office/powerpoint/2010/main" val="198799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C116F-22DE-6345-8468-0FB6B3FFBA89}" type="slidenum">
              <a:rPr lang="en-US" smtClean="0"/>
              <a:t>22</a:t>
            </a:fld>
            <a:endParaRPr lang="en-US"/>
          </a:p>
        </p:txBody>
      </p:sp>
    </p:spTree>
    <p:extLst>
      <p:ext uri="{BB962C8B-B14F-4D97-AF65-F5344CB8AC3E}">
        <p14:creationId xmlns:p14="http://schemas.microsoft.com/office/powerpoint/2010/main" val="269549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6454C8-7BC7-8740-9897-EC7286005E3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454C8-7BC7-8740-9897-EC7286005E3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454C8-7BC7-8740-9897-EC7286005E3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6454C8-7BC7-8740-9897-EC7286005E3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6454C8-7BC7-8740-9897-EC7286005E3C}" type="datetimeFigureOut">
              <a:rPr lang="en-US" smtClean="0"/>
              <a:t>10/2/17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6454C8-7BC7-8740-9897-EC7286005E3C}"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6454C8-7BC7-8740-9897-EC7286005E3C}" type="datetimeFigureOut">
              <a:rPr lang="en-US" smtClean="0"/>
              <a:t>10/2/17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6454C8-7BC7-8740-9897-EC7286005E3C}" type="datetimeFigureOut">
              <a:rPr lang="en-US" smtClean="0"/>
              <a:t>10/2/17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6454C8-7BC7-8740-9897-EC7286005E3C}" type="datetimeFigureOut">
              <a:rPr lang="en-US" smtClean="0"/>
              <a:t>10/2/17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454C8-7BC7-8740-9897-EC7286005E3C}"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6454C8-7BC7-8740-9897-EC7286005E3C}" type="datetimeFigureOut">
              <a:rPr lang="en-US" smtClean="0"/>
              <a:t>10/2/17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D568B-AC0C-4343-A0ED-D2C17A343ED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454C8-7BC7-8740-9897-EC7286005E3C}" type="datetimeFigureOut">
              <a:rPr lang="en-US" smtClean="0"/>
              <a:t>10/2/17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568B-AC0C-4343-A0ED-D2C17A343EDF}" type="slidenum">
              <a:rPr lang="en-US" smtClean="0"/>
              <a:t>‹#›</a:t>
            </a:fld>
            <a:endParaRPr lang="en-US"/>
          </a:p>
        </p:txBody>
      </p:sp>
    </p:spTree>
    <p:extLst>
      <p:ext uri="{BB962C8B-B14F-4D97-AF65-F5344CB8AC3E}">
        <p14:creationId xmlns:p14="http://schemas.microsoft.com/office/powerpoint/2010/main" val="1006440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46.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45.jp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9.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0280" y="89195"/>
            <a:ext cx="7942624" cy="584775"/>
          </a:xfrm>
          <a:prstGeom prst="rect">
            <a:avLst/>
          </a:prstGeom>
          <a:noFill/>
        </p:spPr>
        <p:txBody>
          <a:bodyPr wrap="none" rtlCol="0">
            <a:spAutoFit/>
          </a:bodyPr>
          <a:lstStyle/>
          <a:p>
            <a:r>
              <a:rPr lang="en-US" sz="3200" b="1" dirty="0" smtClean="0"/>
              <a:t>SO</a:t>
            </a:r>
            <a:r>
              <a:rPr lang="en-US" sz="3200" b="1" baseline="-25000" dirty="0" smtClean="0"/>
              <a:t>2</a:t>
            </a:r>
            <a:r>
              <a:rPr lang="en-US" sz="3200" b="1" dirty="0" smtClean="0"/>
              <a:t> </a:t>
            </a:r>
            <a:r>
              <a:rPr lang="en-US" sz="3200" b="1" dirty="0"/>
              <a:t>and Ash Products from EPIC </a:t>
            </a:r>
            <a:r>
              <a:rPr lang="en-US" sz="3200" b="1" dirty="0" smtClean="0"/>
              <a:t>Observations</a:t>
            </a:r>
            <a:endParaRPr lang="en-US" sz="3200" dirty="0"/>
          </a:p>
        </p:txBody>
      </p:sp>
      <p:sp>
        <p:nvSpPr>
          <p:cNvPr id="3" name="Rectangle 2"/>
          <p:cNvSpPr/>
          <p:nvPr/>
        </p:nvSpPr>
        <p:spPr>
          <a:xfrm>
            <a:off x="1223588" y="673970"/>
            <a:ext cx="7542881" cy="461665"/>
          </a:xfrm>
          <a:prstGeom prst="rect">
            <a:avLst/>
          </a:prstGeom>
        </p:spPr>
        <p:txBody>
          <a:bodyPr wrap="square">
            <a:spAutoFit/>
          </a:bodyPr>
          <a:lstStyle/>
          <a:p>
            <a:r>
              <a:rPr lang="en-US" sz="2400" b="1" i="1" dirty="0"/>
              <a:t>Principal Investigator</a:t>
            </a:r>
            <a:r>
              <a:rPr lang="en-US" sz="2400" b="1" dirty="0"/>
              <a:t>: </a:t>
            </a:r>
            <a:r>
              <a:rPr lang="en-US" sz="2400" dirty="0" smtClean="0"/>
              <a:t>Nickolay </a:t>
            </a:r>
            <a:r>
              <a:rPr lang="en-US" sz="2400" dirty="0"/>
              <a:t>Krotkov </a:t>
            </a:r>
            <a:r>
              <a:rPr lang="en-US" sz="2400" dirty="0" smtClean="0"/>
              <a:t>(GSFC 614)</a:t>
            </a:r>
            <a:r>
              <a:rPr lang="en-US" sz="2400" b="1" dirty="0" smtClean="0"/>
              <a:t> </a:t>
            </a:r>
            <a:endParaRPr lang="en-US" sz="2400" dirty="0"/>
          </a:p>
        </p:txBody>
      </p:sp>
      <p:pic>
        <p:nvPicPr>
          <p:cNvPr id="8" name="Picture 7"/>
          <p:cNvPicPr/>
          <p:nvPr/>
        </p:nvPicPr>
        <p:blipFill rotWithShape="1">
          <a:blip r:embed="rId3">
            <a:extLst>
              <a:ext uri="{28A0092B-C50C-407E-A947-70E740481C1C}">
                <a14:useLocalDpi xmlns:a14="http://schemas.microsoft.com/office/drawing/2010/main" val="0"/>
              </a:ext>
            </a:extLst>
          </a:blip>
          <a:srcRect t="1939" r="-231" b="225"/>
          <a:stretch/>
        </p:blipFill>
        <p:spPr bwMode="auto">
          <a:xfrm>
            <a:off x="31418" y="1238250"/>
            <a:ext cx="4429458" cy="5635625"/>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4050564" y="1311021"/>
            <a:ext cx="4923291" cy="1477328"/>
          </a:xfrm>
          <a:prstGeom prst="rect">
            <a:avLst/>
          </a:prstGeom>
          <a:noFill/>
        </p:spPr>
        <p:txBody>
          <a:bodyPr wrap="square" rtlCol="0">
            <a:spAutoFit/>
          </a:bodyPr>
          <a:lstStyle/>
          <a:p>
            <a:r>
              <a:rPr lang="en-US" b="1" i="1" dirty="0"/>
              <a:t>Co-Investigators: </a:t>
            </a:r>
            <a:r>
              <a:rPr lang="en-US" dirty="0"/>
              <a:t>Brad Fisher (SSAI), Can Li (UMCP ESSIC</a:t>
            </a:r>
            <a:r>
              <a:rPr lang="en-US" dirty="0" smtClean="0"/>
              <a:t>), Pawan </a:t>
            </a:r>
            <a:r>
              <a:rPr lang="en-US" dirty="0"/>
              <a:t>K. Bhartia (NASA GSFC), </a:t>
            </a:r>
            <a:r>
              <a:rPr lang="en-US" dirty="0" smtClean="0"/>
              <a:t>Simon </a:t>
            </a:r>
            <a:r>
              <a:rPr lang="en-US" dirty="0"/>
              <a:t>Carn (MTU), Eric Hughes (AOSC/UMCP);</a:t>
            </a:r>
            <a:endParaRPr lang="en-US" dirty="0" smtClean="0"/>
          </a:p>
          <a:p>
            <a:r>
              <a:rPr lang="en-US" b="1" i="1" dirty="0" smtClean="0"/>
              <a:t>Collaborators</a:t>
            </a:r>
            <a:r>
              <a:rPr lang="en-US" b="1" i="1" dirty="0"/>
              <a:t>: </a:t>
            </a:r>
            <a:r>
              <a:rPr lang="en-US" dirty="0"/>
              <a:t>Omar Torres (NASA GSFC), Fred Prata (NILU Norway</a:t>
            </a:r>
            <a:r>
              <a:rPr lang="en-US" dirty="0" smtClean="0"/>
              <a:t>), Steve Taylor (SSAI);  </a:t>
            </a:r>
            <a:endParaRPr lang="en-US" dirty="0"/>
          </a:p>
        </p:txBody>
      </p:sp>
      <p:sp>
        <p:nvSpPr>
          <p:cNvPr id="19" name="TextBox 18"/>
          <p:cNvSpPr txBox="1"/>
          <p:nvPr/>
        </p:nvSpPr>
        <p:spPr>
          <a:xfrm>
            <a:off x="2481172" y="2416889"/>
            <a:ext cx="1662810" cy="1323439"/>
          </a:xfrm>
          <a:prstGeom prst="rect">
            <a:avLst/>
          </a:prstGeom>
          <a:solidFill>
            <a:schemeClr val="bg1"/>
          </a:solidFill>
        </p:spPr>
        <p:txBody>
          <a:bodyPr wrap="square" rtlCol="0">
            <a:spAutoFit/>
          </a:bodyPr>
          <a:lstStyle/>
          <a:p>
            <a:r>
              <a:rPr lang="en-US" sz="1600" dirty="0" smtClean="0">
                <a:solidFill>
                  <a:srgbClr val="FF0000"/>
                </a:solidFill>
              </a:rPr>
              <a:t>Simulated volcanic </a:t>
            </a:r>
            <a:r>
              <a:rPr lang="en-US" sz="1600" dirty="0">
                <a:solidFill>
                  <a:srgbClr val="FF0000"/>
                </a:solidFill>
              </a:rPr>
              <a:t>SO</a:t>
            </a:r>
            <a:r>
              <a:rPr lang="en-US" sz="1600" baseline="-25000" dirty="0">
                <a:solidFill>
                  <a:srgbClr val="FF0000"/>
                </a:solidFill>
              </a:rPr>
              <a:t>2</a:t>
            </a:r>
            <a:r>
              <a:rPr lang="en-US" sz="1600" dirty="0">
                <a:solidFill>
                  <a:srgbClr val="FF0000"/>
                </a:solidFill>
              </a:rPr>
              <a:t> cloud from </a:t>
            </a:r>
            <a:r>
              <a:rPr lang="en-US" sz="1600" dirty="0" smtClean="0">
                <a:solidFill>
                  <a:srgbClr val="FF0000"/>
                </a:solidFill>
              </a:rPr>
              <a:t>2006 </a:t>
            </a:r>
            <a:r>
              <a:rPr lang="en-US" sz="1600" dirty="0">
                <a:solidFill>
                  <a:srgbClr val="FF0000"/>
                </a:solidFill>
              </a:rPr>
              <a:t>Soufriere Hills </a:t>
            </a:r>
            <a:r>
              <a:rPr lang="en-US" sz="1600" dirty="0" smtClean="0">
                <a:solidFill>
                  <a:srgbClr val="FF0000"/>
                </a:solidFill>
              </a:rPr>
              <a:t>eruption</a:t>
            </a:r>
            <a:endParaRPr lang="en-US" sz="1600" dirty="0">
              <a:solidFill>
                <a:srgbClr val="FF0000"/>
              </a:solidFill>
            </a:endParaRPr>
          </a:p>
        </p:txBody>
      </p:sp>
      <p:cxnSp>
        <p:nvCxnSpPr>
          <p:cNvPr id="21" name="Straight Arrow Connector 20"/>
          <p:cNvCxnSpPr>
            <a:stCxn id="19" idx="1"/>
          </p:cNvCxnSpPr>
          <p:nvPr/>
        </p:nvCxnSpPr>
        <p:spPr>
          <a:xfrm flipH="1" flipV="1">
            <a:off x="1057984" y="2675188"/>
            <a:ext cx="1423188" cy="40342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0" name="TextBox 19"/>
          <p:cNvSpPr txBox="1"/>
          <p:nvPr/>
        </p:nvSpPr>
        <p:spPr>
          <a:xfrm>
            <a:off x="4659431" y="3321256"/>
            <a:ext cx="4293473" cy="3416320"/>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i="1" dirty="0"/>
              <a:t>We </a:t>
            </a:r>
            <a:r>
              <a:rPr lang="en-US" sz="2400" i="1" dirty="0" smtClean="0"/>
              <a:t>proposed </a:t>
            </a:r>
            <a:r>
              <a:rPr lang="en-US" sz="2400" i="1" dirty="0"/>
              <a:t>to implement our </a:t>
            </a:r>
            <a:r>
              <a:rPr lang="en-US" sz="2400" i="1" dirty="0" smtClean="0"/>
              <a:t>BUV algorithms </a:t>
            </a:r>
            <a:r>
              <a:rPr lang="en-US" sz="2400" i="1" dirty="0"/>
              <a:t>previously developed for </a:t>
            </a:r>
            <a:r>
              <a:rPr lang="en-US" sz="2400" i="1" dirty="0" smtClean="0"/>
              <a:t>TOMS, OMI and  OMPS to </a:t>
            </a:r>
            <a:r>
              <a:rPr lang="en-US" sz="2400" i="1" dirty="0"/>
              <a:t>enable SO</a:t>
            </a:r>
            <a:r>
              <a:rPr lang="en-US" sz="2400" i="1" baseline="-25000" dirty="0"/>
              <a:t>2  </a:t>
            </a:r>
            <a:r>
              <a:rPr lang="en-US" sz="2400" i="1" dirty="0"/>
              <a:t>and Ash Index (AI) products from EPIC UV observations to demonstrate </a:t>
            </a:r>
            <a:r>
              <a:rPr lang="en-US" sz="2400" i="1" dirty="0" smtClean="0"/>
              <a:t>time resolved estimates </a:t>
            </a:r>
            <a:r>
              <a:rPr lang="en-US" sz="2400" i="1" dirty="0"/>
              <a:t>of </a:t>
            </a:r>
            <a:r>
              <a:rPr lang="en-US" sz="2400" i="1" dirty="0" smtClean="0"/>
              <a:t>transient volcanic </a:t>
            </a:r>
            <a:r>
              <a:rPr lang="en-US" sz="2400" i="1" dirty="0"/>
              <a:t>SO</a:t>
            </a:r>
            <a:r>
              <a:rPr lang="en-US" sz="2400" i="1" baseline="-25000" dirty="0"/>
              <a:t>2</a:t>
            </a:r>
            <a:r>
              <a:rPr lang="en-US" sz="2400" i="1" dirty="0"/>
              <a:t> </a:t>
            </a:r>
            <a:r>
              <a:rPr lang="en-US" sz="2400" i="1" dirty="0" smtClean="0"/>
              <a:t>and ash clouds</a:t>
            </a:r>
            <a:endParaRPr lang="en-US" sz="2000" dirty="0" smtClean="0"/>
          </a:p>
        </p:txBody>
      </p:sp>
      <p:pic>
        <p:nvPicPr>
          <p:cNvPr id="9" name="Picture 1"/>
          <p:cNvPicPr>
            <a:picLocks noChangeAspect="1" noChangeArrowheads="1"/>
          </p:cNvPicPr>
          <p:nvPr/>
        </p:nvPicPr>
        <p:blipFill>
          <a:blip r:embed="rId4"/>
          <a:srcRect/>
          <a:stretch>
            <a:fillRect/>
          </a:stretch>
        </p:blipFill>
        <p:spPr bwMode="auto">
          <a:xfrm>
            <a:off x="0" y="15775"/>
            <a:ext cx="941387" cy="7913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cxnSp>
        <p:nvCxnSpPr>
          <p:cNvPr id="10" name="Straight Arrow Connector 9"/>
          <p:cNvCxnSpPr/>
          <p:nvPr/>
        </p:nvCxnSpPr>
        <p:spPr>
          <a:xfrm flipH="1">
            <a:off x="963489" y="3095042"/>
            <a:ext cx="1489023" cy="37958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19" idx="1"/>
          </p:cNvCxnSpPr>
          <p:nvPr/>
        </p:nvCxnSpPr>
        <p:spPr>
          <a:xfrm flipH="1" flipV="1">
            <a:off x="1605812" y="2102294"/>
            <a:ext cx="875360" cy="97631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19" idx="1"/>
          </p:cNvCxnSpPr>
          <p:nvPr/>
        </p:nvCxnSpPr>
        <p:spPr>
          <a:xfrm flipH="1" flipV="1">
            <a:off x="2262734" y="1795709"/>
            <a:ext cx="218438" cy="12829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flipH="1">
            <a:off x="1226257" y="3138840"/>
            <a:ext cx="1182460" cy="1080345"/>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94585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190" y="4312098"/>
            <a:ext cx="2340864" cy="23408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47" y="4312098"/>
            <a:ext cx="2340864" cy="234086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2031" y="4312098"/>
            <a:ext cx="2340864" cy="23408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4190" y="1342674"/>
            <a:ext cx="2340864" cy="234086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147" y="1342674"/>
            <a:ext cx="2340864" cy="234086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2031" y="1342674"/>
            <a:ext cx="2340864" cy="2340864"/>
          </a:xfrm>
          <a:prstGeom prst="rect">
            <a:avLst/>
          </a:prstGeom>
        </p:spPr>
      </p:pic>
      <p:sp>
        <p:nvSpPr>
          <p:cNvPr id="9" name="TextBox 8"/>
          <p:cNvSpPr txBox="1"/>
          <p:nvPr/>
        </p:nvSpPr>
        <p:spPr>
          <a:xfrm>
            <a:off x="830383" y="0"/>
            <a:ext cx="8313616" cy="584776"/>
          </a:xfrm>
          <a:prstGeom prst="rect">
            <a:avLst/>
          </a:prstGeom>
          <a:noFill/>
        </p:spPr>
        <p:txBody>
          <a:bodyPr wrap="square" rtlCol="0">
            <a:spAutoFit/>
          </a:bodyPr>
          <a:lstStyle/>
          <a:p>
            <a:pPr algn="ctr"/>
            <a:r>
              <a:rPr lang="en-US" sz="3200" dirty="0" smtClean="0">
                <a:latin typeface="Times New Roman"/>
                <a:cs typeface="Times New Roman"/>
              </a:rPr>
              <a:t>EPIC SO</a:t>
            </a:r>
            <a:r>
              <a:rPr lang="en-US" sz="3200" baseline="-25000" dirty="0" smtClean="0">
                <a:latin typeface="Times New Roman"/>
                <a:cs typeface="Times New Roman"/>
              </a:rPr>
              <a:t>2 </a:t>
            </a:r>
            <a:r>
              <a:rPr lang="en-US" sz="3200" dirty="0">
                <a:latin typeface="Times New Roman"/>
                <a:cs typeface="Times New Roman"/>
              </a:rPr>
              <a:t>diagnostic:  </a:t>
            </a:r>
            <a:r>
              <a:rPr lang="en-US" sz="3200" dirty="0" smtClean="0">
                <a:latin typeface="Times New Roman"/>
                <a:cs typeface="Times New Roman"/>
              </a:rPr>
              <a:t>Step 1 and Step 2 O</a:t>
            </a:r>
            <a:r>
              <a:rPr lang="en-US" sz="3200" baseline="-25000" dirty="0" smtClean="0">
                <a:latin typeface="Times New Roman"/>
                <a:cs typeface="Times New Roman"/>
              </a:rPr>
              <a:t>3</a:t>
            </a:r>
            <a:r>
              <a:rPr lang="en-US" sz="3200" dirty="0" smtClean="0">
                <a:latin typeface="Times New Roman"/>
                <a:cs typeface="Times New Roman"/>
              </a:rPr>
              <a:t> </a:t>
            </a:r>
            <a:endParaRPr lang="en-US" sz="3200" dirty="0">
              <a:latin typeface="Times New Roman"/>
              <a:cs typeface="Times New Roman"/>
            </a:endParaRPr>
          </a:p>
        </p:txBody>
      </p:sp>
      <p:sp>
        <p:nvSpPr>
          <p:cNvPr id="10" name="Rectangle 9"/>
          <p:cNvSpPr/>
          <p:nvPr/>
        </p:nvSpPr>
        <p:spPr>
          <a:xfrm>
            <a:off x="0" y="3703323"/>
            <a:ext cx="9143999" cy="461665"/>
          </a:xfrm>
          <a:prstGeom prst="rect">
            <a:avLst/>
          </a:prstGeom>
        </p:spPr>
        <p:txBody>
          <a:bodyPr wrap="square">
            <a:spAutoFit/>
          </a:bodyPr>
          <a:lstStyle/>
          <a:p>
            <a:pPr algn="ctr"/>
            <a:r>
              <a:rPr lang="en-US" sz="2400" dirty="0" smtClean="0">
                <a:latin typeface="Times New Roman"/>
                <a:cs typeface="Times New Roman"/>
              </a:rPr>
              <a:t>O</a:t>
            </a:r>
            <a:r>
              <a:rPr lang="en-US" sz="2400" baseline="-25000" dirty="0" smtClean="0">
                <a:latin typeface="Times New Roman"/>
                <a:cs typeface="Times New Roman"/>
              </a:rPr>
              <a:t>3</a:t>
            </a:r>
            <a:r>
              <a:rPr lang="en-US" sz="2400" dirty="0" smtClean="0">
                <a:latin typeface="Times New Roman"/>
                <a:cs typeface="Times New Roman"/>
              </a:rPr>
              <a:t> Step </a:t>
            </a:r>
            <a:r>
              <a:rPr lang="en-US" sz="2400" dirty="0">
                <a:latin typeface="Times New Roman"/>
                <a:cs typeface="Times New Roman"/>
              </a:rPr>
              <a:t>2</a:t>
            </a:r>
            <a:endParaRPr lang="en-US" sz="2400" dirty="0"/>
          </a:p>
        </p:txBody>
      </p:sp>
      <p:sp>
        <p:nvSpPr>
          <p:cNvPr id="11" name="Rectangle 10"/>
          <p:cNvSpPr/>
          <p:nvPr/>
        </p:nvSpPr>
        <p:spPr>
          <a:xfrm>
            <a:off x="1" y="733899"/>
            <a:ext cx="9143999" cy="461665"/>
          </a:xfrm>
          <a:prstGeom prst="rect">
            <a:avLst/>
          </a:prstGeom>
        </p:spPr>
        <p:txBody>
          <a:bodyPr wrap="square">
            <a:spAutoFit/>
          </a:bodyPr>
          <a:lstStyle/>
          <a:p>
            <a:pPr algn="ctr"/>
            <a:r>
              <a:rPr lang="en-US" sz="2400" dirty="0" smtClean="0">
                <a:latin typeface="Times New Roman"/>
                <a:cs typeface="Times New Roman"/>
              </a:rPr>
              <a:t>O</a:t>
            </a:r>
            <a:r>
              <a:rPr lang="en-US" sz="2400" baseline="-25000" dirty="0" smtClean="0">
                <a:latin typeface="Times New Roman"/>
                <a:cs typeface="Times New Roman"/>
              </a:rPr>
              <a:t>3</a:t>
            </a:r>
            <a:r>
              <a:rPr lang="en-US" sz="2400" dirty="0" smtClean="0">
                <a:latin typeface="Times New Roman"/>
                <a:cs typeface="Times New Roman"/>
              </a:rPr>
              <a:t> Step 1</a:t>
            </a:r>
            <a:endParaRPr lang="en-US" sz="2400"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71738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1567" y="1345772"/>
            <a:ext cx="2340864" cy="2340864"/>
          </a:xfrm>
          <a:prstGeom prst="rect">
            <a:avLst/>
          </a:prstGeom>
        </p:spPr>
      </p:pic>
      <p:sp>
        <p:nvSpPr>
          <p:cNvPr id="7" name="TextBox 6"/>
          <p:cNvSpPr txBox="1"/>
          <p:nvPr/>
        </p:nvSpPr>
        <p:spPr>
          <a:xfrm>
            <a:off x="5019040" y="5279122"/>
            <a:ext cx="603050" cy="276999"/>
          </a:xfrm>
          <a:prstGeom prst="rect">
            <a:avLst/>
          </a:prstGeom>
          <a:noFill/>
        </p:spPr>
        <p:txBody>
          <a:bodyPr wrap="none" rtlCol="0">
            <a:spAutoFit/>
          </a:bodyPr>
          <a:lstStyle/>
          <a:p>
            <a:r>
              <a:rPr lang="en-US" sz="1200" smtClean="0">
                <a:solidFill>
                  <a:schemeClr val="bg1"/>
                </a:solidFill>
                <a:latin typeface="Times New Roman" charset="0"/>
                <a:ea typeface="Times New Roman" charset="0"/>
                <a:cs typeface="Times New Roman" charset="0"/>
              </a:rPr>
              <a:t>(x10</a:t>
            </a:r>
            <a:r>
              <a:rPr lang="en-US" sz="1200" baseline="30000" smtClean="0">
                <a:solidFill>
                  <a:schemeClr val="bg1"/>
                </a:solidFill>
                <a:latin typeface="Times New Roman" charset="0"/>
                <a:ea typeface="Times New Roman" charset="0"/>
                <a:cs typeface="Times New Roman" charset="0"/>
              </a:rPr>
              <a:t>-3</a:t>
            </a:r>
            <a:r>
              <a:rPr lang="en-US" sz="1200" smtClean="0">
                <a:solidFill>
                  <a:schemeClr val="bg1"/>
                </a:solidFill>
                <a:latin typeface="Times New Roman" charset="0"/>
                <a:ea typeface="Times New Roman" charset="0"/>
                <a:cs typeface="Times New Roman" charset="0"/>
              </a:rPr>
              <a:t>)</a:t>
            </a:r>
            <a:endParaRPr lang="en-US" sz="1200" baseline="30000" dirty="0">
              <a:solidFill>
                <a:schemeClr val="bg1"/>
              </a:solidFill>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17" y="1345772"/>
            <a:ext cx="2340864" cy="234086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1358" y="1339607"/>
            <a:ext cx="2340864" cy="2340864"/>
          </a:xfrm>
          <a:prstGeom prst="rect">
            <a:avLst/>
          </a:prstGeom>
        </p:spPr>
      </p:pic>
      <p:sp>
        <p:nvSpPr>
          <p:cNvPr id="12" name="TextBox 11"/>
          <p:cNvSpPr txBox="1"/>
          <p:nvPr/>
        </p:nvSpPr>
        <p:spPr>
          <a:xfrm>
            <a:off x="1015999" y="-12761"/>
            <a:ext cx="8127999" cy="646331"/>
          </a:xfrm>
          <a:prstGeom prst="rect">
            <a:avLst/>
          </a:prstGeom>
          <a:noFill/>
        </p:spPr>
        <p:txBody>
          <a:bodyPr wrap="square" rtlCol="0">
            <a:spAutoFit/>
          </a:bodyPr>
          <a:lstStyle/>
          <a:p>
            <a:pPr algn="ctr"/>
            <a:r>
              <a:rPr lang="en-US" sz="3600" dirty="0" smtClean="0">
                <a:latin typeface="Times New Roman"/>
                <a:cs typeface="Times New Roman"/>
              </a:rPr>
              <a:t>EPIC SO</a:t>
            </a:r>
            <a:r>
              <a:rPr lang="en-US" sz="3600" baseline="-25000" dirty="0" smtClean="0">
                <a:latin typeface="Times New Roman"/>
                <a:cs typeface="Times New Roman"/>
              </a:rPr>
              <a:t>2</a:t>
            </a:r>
            <a:r>
              <a:rPr lang="en-US" sz="3600" dirty="0" smtClean="0">
                <a:latin typeface="Times New Roman"/>
                <a:cs typeface="Times New Roman"/>
              </a:rPr>
              <a:t> diagnostic: </a:t>
            </a:r>
            <a:r>
              <a:rPr lang="en-US" sz="3600" dirty="0" smtClean="0">
                <a:latin typeface="Times New Roman"/>
                <a:cs typeface="Times New Roman"/>
              </a:rPr>
              <a:t>LER(R) </a:t>
            </a:r>
            <a:r>
              <a:rPr lang="en-US" sz="3600" dirty="0" smtClean="0">
                <a:latin typeface="Times New Roman"/>
                <a:cs typeface="Times New Roman"/>
              </a:rPr>
              <a:t>and </a:t>
            </a:r>
            <a:r>
              <a:rPr lang="en-US" sz="3600" dirty="0" err="1" smtClean="0">
                <a:latin typeface="Times New Roman"/>
                <a:cs typeface="Times New Roman"/>
              </a:rPr>
              <a:t>dR</a:t>
            </a:r>
            <a:r>
              <a:rPr lang="en-US" sz="3600" dirty="0" smtClean="0">
                <a:latin typeface="Times New Roman"/>
                <a:cs typeface="Times New Roman"/>
              </a:rPr>
              <a:t>/d𝜆</a:t>
            </a:r>
            <a:endParaRPr lang="en-US" sz="3600" dirty="0">
              <a:latin typeface="Times New Roman"/>
              <a:cs typeface="Times New Roman"/>
            </a:endParaRPr>
          </a:p>
        </p:txBody>
      </p:sp>
      <p:sp>
        <p:nvSpPr>
          <p:cNvPr id="13" name="Rectangle 12"/>
          <p:cNvSpPr/>
          <p:nvPr/>
        </p:nvSpPr>
        <p:spPr>
          <a:xfrm>
            <a:off x="0" y="3772773"/>
            <a:ext cx="9143999" cy="461665"/>
          </a:xfrm>
          <a:prstGeom prst="rect">
            <a:avLst/>
          </a:prstGeom>
        </p:spPr>
        <p:txBody>
          <a:bodyPr wrap="square">
            <a:spAutoFit/>
          </a:bodyPr>
          <a:lstStyle/>
          <a:p>
            <a:pPr algn="ctr"/>
            <a:r>
              <a:rPr lang="en-US" sz="2400" dirty="0" err="1">
                <a:latin typeface="Times New Roman"/>
                <a:cs typeface="Times New Roman"/>
              </a:rPr>
              <a:t>dR</a:t>
            </a:r>
            <a:r>
              <a:rPr lang="en-US" sz="2400" dirty="0">
                <a:latin typeface="Times New Roman"/>
                <a:cs typeface="Times New Roman"/>
              </a:rPr>
              <a:t>/d𝜆</a:t>
            </a:r>
          </a:p>
        </p:txBody>
      </p:sp>
      <p:sp>
        <p:nvSpPr>
          <p:cNvPr id="14" name="Rectangle 13"/>
          <p:cNvSpPr/>
          <p:nvPr/>
        </p:nvSpPr>
        <p:spPr>
          <a:xfrm>
            <a:off x="1" y="733899"/>
            <a:ext cx="9143999" cy="461665"/>
          </a:xfrm>
          <a:prstGeom prst="rect">
            <a:avLst/>
          </a:prstGeom>
        </p:spPr>
        <p:txBody>
          <a:bodyPr wrap="square">
            <a:spAutoFit/>
          </a:bodyPr>
          <a:lstStyle/>
          <a:p>
            <a:pPr algn="ctr"/>
            <a:r>
              <a:rPr lang="en-US" sz="2400" dirty="0" smtClean="0">
                <a:latin typeface="Times New Roman"/>
                <a:cs typeface="Times New Roman"/>
              </a:rPr>
              <a:t>LER </a:t>
            </a:r>
            <a:endParaRPr lang="en-US" sz="2400"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358" y="4342516"/>
            <a:ext cx="2340864" cy="2340864"/>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117" y="4342516"/>
            <a:ext cx="2340864" cy="2340864"/>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1567" y="4342516"/>
            <a:ext cx="2340864" cy="234086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20856095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05246"/>
            <a:ext cx="9144000" cy="584775"/>
          </a:xfrm>
          <a:prstGeom prst="rect">
            <a:avLst/>
          </a:prstGeom>
        </p:spPr>
        <p:txBody>
          <a:bodyPr wrap="square">
            <a:spAutoFit/>
          </a:bodyPr>
          <a:lstStyle/>
          <a:p>
            <a:pPr algn="ctr"/>
            <a:r>
              <a:rPr lang="en-US" sz="3200" b="1" dirty="0" smtClean="0">
                <a:latin typeface="Times New Roman" charset="0"/>
                <a:ea typeface="Times New Roman" charset="0"/>
                <a:cs typeface="Times New Roman" charset="0"/>
              </a:rPr>
              <a:t>EPIC shows SO</a:t>
            </a:r>
            <a:r>
              <a:rPr lang="en-US" sz="3200" b="1" baseline="-25000" dirty="0" smtClean="0">
                <a:latin typeface="Times New Roman" charset="0"/>
                <a:ea typeface="Times New Roman" charset="0"/>
                <a:cs typeface="Times New Roman" charset="0"/>
              </a:rPr>
              <a:t>2</a:t>
            </a:r>
            <a:r>
              <a:rPr lang="en-US" sz="3200" b="1" dirty="0" smtClean="0">
                <a:latin typeface="Times New Roman" charset="0"/>
                <a:ea typeface="Times New Roman" charset="0"/>
                <a:cs typeface="Times New Roman" charset="0"/>
              </a:rPr>
              <a:t> Volcanic Plume Evolution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0274311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42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9694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flipH="1">
            <a:off x="3312783" y="1287924"/>
            <a:ext cx="2513224"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10:04 UTC</a:t>
            </a:r>
            <a:endParaRPr lang="en-US" sz="2400" dirty="0">
              <a:latin typeface="Times New Roman" charset="0"/>
              <a:ea typeface="Times New Roman" charset="0"/>
              <a:cs typeface="Times New Roman" charset="0"/>
            </a:endParaRPr>
          </a:p>
        </p:txBody>
      </p:sp>
      <p:sp>
        <p:nvSpPr>
          <p:cNvPr id="8" name="TextBox 7"/>
          <p:cNvSpPr txBox="1"/>
          <p:nvPr/>
        </p:nvSpPr>
        <p:spPr>
          <a:xfrm flipH="1">
            <a:off x="6121751" y="1287923"/>
            <a:ext cx="2559345"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11:52 UTC</a:t>
            </a:r>
            <a:endParaRPr lang="en-US" sz="2400" dirty="0">
              <a:latin typeface="Times New Roman" charset="0"/>
              <a:ea typeface="Times New Roman" charset="0"/>
              <a:cs typeface="Times New Roman" charset="0"/>
            </a:endParaRPr>
          </a:p>
        </p:txBody>
      </p:sp>
      <p:sp>
        <p:nvSpPr>
          <p:cNvPr id="10" name="TextBox 9"/>
          <p:cNvSpPr txBox="1"/>
          <p:nvPr/>
        </p:nvSpPr>
        <p:spPr>
          <a:xfrm flipH="1">
            <a:off x="363473" y="1328409"/>
            <a:ext cx="2589794"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08:16 UTC</a:t>
            </a:r>
            <a:endParaRPr lang="en-US" sz="2400" dirty="0">
              <a:latin typeface="Times New Roman" charset="0"/>
              <a:ea typeface="Times New Roman" charset="0"/>
              <a:cs typeface="Times New Roman" charset="0"/>
            </a:endParaRPr>
          </a:p>
        </p:txBody>
      </p:sp>
      <p:sp>
        <p:nvSpPr>
          <p:cNvPr id="12" name="TextBox 11"/>
          <p:cNvSpPr txBox="1"/>
          <p:nvPr/>
        </p:nvSpPr>
        <p:spPr>
          <a:xfrm>
            <a:off x="0" y="57369"/>
            <a:ext cx="9118878" cy="954107"/>
          </a:xfrm>
          <a:prstGeom prst="rect">
            <a:avLst/>
          </a:prstGeom>
          <a:noFill/>
        </p:spPr>
        <p:txBody>
          <a:bodyPr wrap="square" rtlCol="0">
            <a:spAutoFit/>
          </a:bodyPr>
          <a:lstStyle/>
          <a:p>
            <a:pPr algn="ctr"/>
            <a:r>
              <a:rPr lang="en-US" sz="2800" b="1" dirty="0" smtClean="0">
                <a:latin typeface="Times New Roman" charset="0"/>
                <a:ea typeface="Times New Roman" charset="0"/>
                <a:cs typeface="Times New Roman" charset="0"/>
              </a:rPr>
              <a:t>Mount Etna, Italy Eruption </a:t>
            </a:r>
          </a:p>
          <a:p>
            <a:pPr algn="ctr"/>
            <a:r>
              <a:rPr lang="en-US" sz="2800" b="1" dirty="0" smtClean="0">
                <a:latin typeface="Times New Roman" charset="0"/>
                <a:ea typeface="Times New Roman" charset="0"/>
                <a:cs typeface="Times New Roman" charset="0"/>
              </a:rPr>
              <a:t>December 3, 2015</a:t>
            </a:r>
            <a:endParaRPr lang="en-US" sz="2800" b="1" dirty="0">
              <a:latin typeface="Times New Roman" charset="0"/>
              <a:ea typeface="Times New Roman" charset="0"/>
              <a:cs typeface="Times New Roman"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473" y="2159000"/>
            <a:ext cx="2222500" cy="254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064" y="2159000"/>
            <a:ext cx="2222500" cy="2540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581" y="2159000"/>
            <a:ext cx="2222500" cy="254000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9929723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xmlns="" id="{50DA1EB8-87CF-4588-A1FD-4756F9A28F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07559"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2B31ED6-76F0-425A-9A41-C947AEF9C14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717465"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7A4E378-EA57-47B9-B1EB-58B998F6CF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54446"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46863" y="1723263"/>
            <a:ext cx="2334426"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 00:55</a:t>
            </a:r>
            <a:endParaRPr lang="en-US" sz="2400" dirty="0">
              <a:latin typeface="Times New Roman" charset="0"/>
              <a:ea typeface="Times New Roman" charset="0"/>
              <a:cs typeface="Times New Roman" charset="0"/>
            </a:endParaRPr>
          </a:p>
        </p:txBody>
      </p:sp>
      <p:sp>
        <p:nvSpPr>
          <p:cNvPr id="11" name="TextBox 10"/>
          <p:cNvSpPr txBox="1"/>
          <p:nvPr/>
        </p:nvSpPr>
        <p:spPr>
          <a:xfrm flipH="1">
            <a:off x="2443862" y="1723263"/>
            <a:ext cx="2084314"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02:43</a:t>
            </a:r>
            <a:endParaRPr lang="en-US" sz="2400" dirty="0">
              <a:latin typeface="Times New Roman" charset="0"/>
              <a:ea typeface="Times New Roman" charset="0"/>
              <a:cs typeface="Times New Roman" charset="0"/>
            </a:endParaRPr>
          </a:p>
        </p:txBody>
      </p:sp>
      <p:sp>
        <p:nvSpPr>
          <p:cNvPr id="13" name="TextBox 12"/>
          <p:cNvSpPr txBox="1"/>
          <p:nvPr/>
        </p:nvSpPr>
        <p:spPr>
          <a:xfrm flipH="1">
            <a:off x="4579101" y="1723263"/>
            <a:ext cx="2137805"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04:31</a:t>
            </a:r>
            <a:endParaRPr lang="en-US" sz="2400" dirty="0">
              <a:latin typeface="Times New Roman" charset="0"/>
              <a:ea typeface="Times New Roman" charset="0"/>
              <a:cs typeface="Times New Roman" charset="0"/>
            </a:endParaRPr>
          </a:p>
        </p:txBody>
      </p:sp>
      <p:sp>
        <p:nvSpPr>
          <p:cNvPr id="15" name="TextBox 14"/>
          <p:cNvSpPr txBox="1"/>
          <p:nvPr/>
        </p:nvSpPr>
        <p:spPr>
          <a:xfrm flipH="1">
            <a:off x="6753694" y="1723263"/>
            <a:ext cx="2137805"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06:19</a:t>
            </a:r>
            <a:endParaRPr lang="en-US" sz="2400" dirty="0">
              <a:latin typeface="Times New Roman" charset="0"/>
              <a:ea typeface="Times New Roman" charset="0"/>
              <a:cs typeface="Times New Roman" charset="0"/>
            </a:endParaRPr>
          </a:p>
        </p:txBody>
      </p:sp>
      <p:sp>
        <p:nvSpPr>
          <p:cNvPr id="16" name="TextBox 15"/>
          <p:cNvSpPr txBox="1"/>
          <p:nvPr/>
        </p:nvSpPr>
        <p:spPr>
          <a:xfrm>
            <a:off x="111276" y="216993"/>
            <a:ext cx="9144000" cy="461665"/>
          </a:xfrm>
          <a:prstGeom prst="rect">
            <a:avLst/>
          </a:prstGeom>
          <a:noFill/>
        </p:spPr>
        <p:txBody>
          <a:bodyPr wrap="square" rtlCol="0">
            <a:spAutoFit/>
          </a:bodyPr>
          <a:lstStyle/>
          <a:p>
            <a:pPr algn="ctr"/>
            <a:r>
              <a:rPr lang="en-US" sz="2400" b="1" dirty="0" smtClean="0">
                <a:latin typeface="Times New Roman" charset="0"/>
                <a:ea typeface="Times New Roman" charset="0"/>
                <a:cs typeface="Times New Roman" charset="0"/>
              </a:rPr>
              <a:t>Mount </a:t>
            </a:r>
            <a:r>
              <a:rPr lang="en-US" sz="2400" b="1" dirty="0" err="1" smtClean="0">
                <a:latin typeface="Times New Roman" charset="0"/>
                <a:ea typeface="Times New Roman" charset="0"/>
                <a:cs typeface="Times New Roman" charset="0"/>
              </a:rPr>
              <a:t>Aso</a:t>
            </a:r>
            <a:r>
              <a:rPr lang="en-US" sz="2400" b="1" dirty="0" smtClean="0">
                <a:latin typeface="Times New Roman" charset="0"/>
                <a:ea typeface="Times New Roman" charset="0"/>
                <a:cs typeface="Times New Roman" charset="0"/>
              </a:rPr>
              <a:t> </a:t>
            </a:r>
            <a:r>
              <a:rPr lang="en-US" sz="2400" b="1" dirty="0">
                <a:latin typeface="Times New Roman" charset="0"/>
                <a:ea typeface="Times New Roman" charset="0"/>
                <a:cs typeface="Times New Roman" charset="0"/>
              </a:rPr>
              <a:t>Eruption </a:t>
            </a:r>
            <a:r>
              <a:rPr lang="en-US" sz="2400" b="1" dirty="0" smtClean="0">
                <a:latin typeface="Times New Roman" charset="0"/>
                <a:ea typeface="Times New Roman" charset="0"/>
                <a:cs typeface="Times New Roman" charset="0"/>
              </a:rPr>
              <a:t>10/08/2016</a:t>
            </a:r>
            <a:endParaRPr lang="en-US" sz="2400" b="1" dirty="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114" y="2336800"/>
            <a:ext cx="1828800" cy="1828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125" y="2336800"/>
            <a:ext cx="1828800" cy="182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931" y="2336800"/>
            <a:ext cx="1828800" cy="18288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7200" y="2336800"/>
            <a:ext cx="1828800" cy="1828800"/>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658725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42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9694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flipH="1">
            <a:off x="3406575" y="1694690"/>
            <a:ext cx="2026355"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06:00</a:t>
            </a:r>
            <a:endParaRPr lang="en-US" sz="2400" dirty="0">
              <a:latin typeface="Times New Roman" charset="0"/>
              <a:ea typeface="Times New Roman" charset="0"/>
              <a:cs typeface="Times New Roman" charset="0"/>
            </a:endParaRPr>
          </a:p>
        </p:txBody>
      </p:sp>
      <p:sp>
        <p:nvSpPr>
          <p:cNvPr id="8" name="TextBox 7"/>
          <p:cNvSpPr txBox="1"/>
          <p:nvPr/>
        </p:nvSpPr>
        <p:spPr>
          <a:xfrm flipH="1">
            <a:off x="6388643" y="1694690"/>
            <a:ext cx="2084314"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07:48</a:t>
            </a:r>
            <a:endParaRPr lang="en-US" sz="2400" dirty="0">
              <a:latin typeface="Times New Roman" charset="0"/>
              <a:ea typeface="Times New Roman" charset="0"/>
              <a:cs typeface="Times New Roman" charset="0"/>
            </a:endParaRPr>
          </a:p>
        </p:txBody>
      </p:sp>
      <p:sp>
        <p:nvSpPr>
          <p:cNvPr id="10" name="TextBox 9"/>
          <p:cNvSpPr txBox="1"/>
          <p:nvPr/>
        </p:nvSpPr>
        <p:spPr>
          <a:xfrm flipH="1">
            <a:off x="420285" y="1726287"/>
            <a:ext cx="2026355"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04:12</a:t>
            </a:r>
            <a:endParaRPr lang="en-US" sz="2400" dirty="0">
              <a:latin typeface="Times New Roman" charset="0"/>
              <a:ea typeface="Times New Roman" charset="0"/>
              <a:cs typeface="Times New Roman" charset="0"/>
            </a:endParaRPr>
          </a:p>
        </p:txBody>
      </p:sp>
      <p:sp>
        <p:nvSpPr>
          <p:cNvPr id="12" name="TextBox 11"/>
          <p:cNvSpPr txBox="1"/>
          <p:nvPr/>
        </p:nvSpPr>
        <p:spPr>
          <a:xfrm>
            <a:off x="0" y="78094"/>
            <a:ext cx="9144000" cy="830997"/>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Mount </a:t>
            </a:r>
            <a:r>
              <a:rPr lang="en-US" sz="2400" dirty="0" err="1">
                <a:latin typeface="Times New Roman" charset="0"/>
                <a:ea typeface="Times New Roman" charset="0"/>
                <a:cs typeface="Times New Roman" charset="0"/>
              </a:rPr>
              <a:t>Bromo</a:t>
            </a:r>
            <a:r>
              <a:rPr lang="en-US" sz="2400" dirty="0">
                <a:latin typeface="Times New Roman" charset="0"/>
                <a:ea typeface="Times New Roman" charset="0"/>
                <a:cs typeface="Times New Roman" charset="0"/>
              </a:rPr>
              <a:t>, Java </a:t>
            </a:r>
            <a:endParaRPr lang="en-US" sz="2400" dirty="0" smtClean="0">
              <a:latin typeface="Times New Roman" charset="0"/>
              <a:ea typeface="Times New Roman" charset="0"/>
              <a:cs typeface="Times New Roman" charset="0"/>
            </a:endParaRPr>
          </a:p>
          <a:p>
            <a:pPr algn="ctr"/>
            <a:r>
              <a:rPr lang="en-US" sz="2400" dirty="0" smtClean="0">
                <a:latin typeface="Times New Roman" charset="0"/>
                <a:ea typeface="Times New Roman" charset="0"/>
                <a:cs typeface="Times New Roman" charset="0"/>
              </a:rPr>
              <a:t>January 2, </a:t>
            </a:r>
            <a:r>
              <a:rPr lang="en-US" sz="2400" dirty="0">
                <a:latin typeface="Times New Roman" charset="0"/>
                <a:ea typeface="Times New Roman" charset="0"/>
                <a:cs typeface="Times New Roman" charset="0"/>
              </a:rPr>
              <a:t>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39" y="2187952"/>
            <a:ext cx="2540000" cy="2857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000" y="2187952"/>
            <a:ext cx="2540000" cy="28575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745" y="2187952"/>
            <a:ext cx="2540000" cy="28575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35145652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xmlns=""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42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9694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flipH="1">
            <a:off x="363473" y="1669614"/>
            <a:ext cx="2507990"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20:15</a:t>
            </a:r>
            <a:endParaRPr lang="en-US" sz="2400" dirty="0">
              <a:latin typeface="Times New Roman" charset="0"/>
              <a:ea typeface="Times New Roman" charset="0"/>
              <a:cs typeface="Times New Roman" charset="0"/>
            </a:endParaRPr>
          </a:p>
        </p:txBody>
      </p:sp>
      <p:sp>
        <p:nvSpPr>
          <p:cNvPr id="10" name="TextBox 9"/>
          <p:cNvSpPr txBox="1"/>
          <p:nvPr/>
        </p:nvSpPr>
        <p:spPr>
          <a:xfrm flipH="1">
            <a:off x="3247088" y="1669614"/>
            <a:ext cx="2513709"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22:03</a:t>
            </a:r>
            <a:endParaRPr lang="en-US" sz="2400" dirty="0">
              <a:latin typeface="Times New Roman" charset="0"/>
              <a:ea typeface="Times New Roman" charset="0"/>
              <a:cs typeface="Times New Roman" charset="0"/>
            </a:endParaRPr>
          </a:p>
        </p:txBody>
      </p:sp>
      <p:sp>
        <p:nvSpPr>
          <p:cNvPr id="11" name="TextBox 10"/>
          <p:cNvSpPr txBox="1"/>
          <p:nvPr/>
        </p:nvSpPr>
        <p:spPr>
          <a:xfrm flipH="1">
            <a:off x="6233084" y="1669614"/>
            <a:ext cx="2526508" cy="461665"/>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00:45</a:t>
            </a:r>
            <a:endParaRPr lang="en-US" sz="2400" dirty="0">
              <a:latin typeface="Times New Roman" charset="0"/>
              <a:ea typeface="Times New Roman" charset="0"/>
              <a:cs typeface="Times New Roman" charset="0"/>
            </a:endParaRPr>
          </a:p>
        </p:txBody>
      </p:sp>
      <p:sp>
        <p:nvSpPr>
          <p:cNvPr id="12" name="TextBox 11"/>
          <p:cNvSpPr txBox="1"/>
          <p:nvPr/>
        </p:nvSpPr>
        <p:spPr>
          <a:xfrm>
            <a:off x="150471" y="133832"/>
            <a:ext cx="9144000" cy="830997"/>
          </a:xfrm>
          <a:prstGeom prst="rect">
            <a:avLst/>
          </a:prstGeom>
          <a:noFill/>
        </p:spPr>
        <p:txBody>
          <a:bodyPr wrap="square" rtlCol="0">
            <a:spAutoFit/>
          </a:bodyPr>
          <a:lstStyle/>
          <a:p>
            <a:pPr algn="ctr"/>
            <a:r>
              <a:rPr lang="en-US" sz="2400" b="1" dirty="0" smtClean="0">
                <a:latin typeface="Times New Roman" charset="0"/>
                <a:ea typeface="Times New Roman" charset="0"/>
                <a:cs typeface="Times New Roman" charset="0"/>
              </a:rPr>
              <a:t>Mt. </a:t>
            </a:r>
            <a:r>
              <a:rPr lang="en-US" sz="2400" b="1" dirty="0" err="1" smtClean="0">
                <a:latin typeface="Times New Roman" charset="0"/>
                <a:ea typeface="Times New Roman" charset="0"/>
                <a:cs typeface="Times New Roman" charset="0"/>
              </a:rPr>
              <a:t>Bogoslof</a:t>
            </a:r>
            <a:r>
              <a:rPr lang="en-US" sz="2400" b="1" dirty="0" smtClean="0">
                <a:latin typeface="Times New Roman" charset="0"/>
                <a:ea typeface="Times New Roman" charset="0"/>
                <a:cs typeface="Times New Roman" charset="0"/>
              </a:rPr>
              <a:t> </a:t>
            </a:r>
            <a:r>
              <a:rPr lang="en-US" sz="2400" b="1" dirty="0">
                <a:latin typeface="Times New Roman" charset="0"/>
                <a:ea typeface="Times New Roman" charset="0"/>
                <a:cs typeface="Times New Roman" charset="0"/>
              </a:rPr>
              <a:t>Eruption </a:t>
            </a:r>
            <a:endParaRPr lang="en-US" sz="2400" b="1" dirty="0" smtClean="0">
              <a:latin typeface="Times New Roman" charset="0"/>
              <a:ea typeface="Times New Roman" charset="0"/>
              <a:cs typeface="Times New Roman" charset="0"/>
            </a:endParaRPr>
          </a:p>
          <a:p>
            <a:pPr algn="ctr"/>
            <a:r>
              <a:rPr lang="en-US" sz="2400" b="1" dirty="0" smtClean="0">
                <a:latin typeface="Times New Roman" charset="0"/>
                <a:ea typeface="Times New Roman" charset="0"/>
                <a:cs typeface="Times New Roman" charset="0"/>
              </a:rPr>
              <a:t>March 8-9 2017</a:t>
            </a:r>
            <a:endParaRPr lang="en-US" sz="2400" b="1" dirty="0">
              <a:latin typeface="Times New Roman" charset="0"/>
              <a:ea typeface="Times New Roman" charset="0"/>
              <a:cs typeface="Times New Roman"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79" y="2131279"/>
            <a:ext cx="2311400" cy="2844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192" y="2131279"/>
            <a:ext cx="2311400" cy="284480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700" y="2131279"/>
            <a:ext cx="2311400" cy="28448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569858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42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327" y="1991357"/>
            <a:ext cx="2653008" cy="2653008"/>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695" y="1991357"/>
            <a:ext cx="2637839" cy="263783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52" y="1991357"/>
            <a:ext cx="2637840" cy="2637840"/>
          </a:xfrm>
          <a:prstGeom prst="rect">
            <a:avLst/>
          </a:prstGeom>
        </p:spPr>
      </p:pic>
      <p:cxnSp>
        <p:nvCxnSpPr>
          <p:cNvPr id="21" name="Straight Connector 20">
            <a:extLst>
              <a:ext uri="{FF2B5EF4-FFF2-40B4-BE49-F238E27FC236}">
                <a16:creationId xmlns:a16="http://schemas.microsoft.com/office/drawing/2014/main" xmlns=""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9694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flipH="1">
            <a:off x="576227" y="1555025"/>
            <a:ext cx="2026355"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01:23</a:t>
            </a:r>
            <a:endParaRPr lang="en-US" dirty="0">
              <a:latin typeface="Times New Roman" charset="0"/>
              <a:ea typeface="Times New Roman" charset="0"/>
              <a:cs typeface="Times New Roman" charset="0"/>
            </a:endParaRPr>
          </a:p>
        </p:txBody>
      </p:sp>
      <p:sp>
        <p:nvSpPr>
          <p:cNvPr id="9" name="TextBox 8"/>
          <p:cNvSpPr txBox="1"/>
          <p:nvPr/>
        </p:nvSpPr>
        <p:spPr>
          <a:xfrm flipH="1">
            <a:off x="3558295" y="1555025"/>
            <a:ext cx="2084314"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02:28</a:t>
            </a:r>
            <a:endParaRPr lang="en-US" dirty="0">
              <a:latin typeface="Times New Roman" charset="0"/>
              <a:ea typeface="Times New Roman" charset="0"/>
              <a:cs typeface="Times New Roman" charset="0"/>
            </a:endParaRPr>
          </a:p>
        </p:txBody>
      </p:sp>
      <p:sp>
        <p:nvSpPr>
          <p:cNvPr id="10" name="TextBox 9"/>
          <p:cNvSpPr txBox="1"/>
          <p:nvPr/>
        </p:nvSpPr>
        <p:spPr>
          <a:xfrm flipH="1">
            <a:off x="6548686" y="1555025"/>
            <a:ext cx="2137805"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03:34</a:t>
            </a:r>
            <a:endParaRPr lang="en-US" dirty="0">
              <a:latin typeface="Times New Roman" charset="0"/>
              <a:ea typeface="Times New Roman" charset="0"/>
              <a:cs typeface="Times New Roman" charset="0"/>
            </a:endParaRPr>
          </a:p>
        </p:txBody>
      </p:sp>
      <p:sp>
        <p:nvSpPr>
          <p:cNvPr id="11" name="TextBox 10"/>
          <p:cNvSpPr txBox="1"/>
          <p:nvPr/>
        </p:nvSpPr>
        <p:spPr>
          <a:xfrm>
            <a:off x="-12489" y="0"/>
            <a:ext cx="9144000" cy="830997"/>
          </a:xfrm>
          <a:prstGeom prst="rect">
            <a:avLst/>
          </a:prstGeom>
          <a:noFill/>
        </p:spPr>
        <p:txBody>
          <a:bodyPr wrap="square" rtlCol="0">
            <a:spAutoFit/>
          </a:bodyPr>
          <a:lstStyle/>
          <a:p>
            <a:pPr algn="ctr"/>
            <a:r>
              <a:rPr lang="en-US" sz="2400" b="1" dirty="0" err="1" smtClean="0">
                <a:latin typeface="Times New Roman" charset="0"/>
                <a:ea typeface="Times New Roman" charset="0"/>
                <a:cs typeface="Times New Roman" charset="0"/>
              </a:rPr>
              <a:t>Bogoslof</a:t>
            </a:r>
            <a:r>
              <a:rPr lang="en-US" sz="2400" b="1" dirty="0" smtClean="0">
                <a:latin typeface="Times New Roman" charset="0"/>
                <a:ea typeface="Times New Roman" charset="0"/>
                <a:cs typeface="Times New Roman" charset="0"/>
              </a:rPr>
              <a:t> </a:t>
            </a:r>
            <a:r>
              <a:rPr lang="en-US" sz="2400" b="1" dirty="0">
                <a:latin typeface="Times New Roman" charset="0"/>
                <a:ea typeface="Times New Roman" charset="0"/>
                <a:cs typeface="Times New Roman" charset="0"/>
              </a:rPr>
              <a:t>Eruption </a:t>
            </a:r>
            <a:endParaRPr lang="en-US" sz="2400" b="1" dirty="0" smtClean="0">
              <a:latin typeface="Times New Roman" charset="0"/>
              <a:ea typeface="Times New Roman" charset="0"/>
              <a:cs typeface="Times New Roman" charset="0"/>
            </a:endParaRPr>
          </a:p>
          <a:p>
            <a:pPr algn="ctr"/>
            <a:r>
              <a:rPr lang="en-US" sz="2400" b="1" dirty="0" smtClean="0">
                <a:latin typeface="Times New Roman" charset="0"/>
                <a:ea typeface="Times New Roman" charset="0"/>
                <a:cs typeface="Times New Roman" charset="0"/>
              </a:rPr>
              <a:t>May 29, </a:t>
            </a:r>
            <a:r>
              <a:rPr lang="en-US" sz="2400" b="1" dirty="0">
                <a:latin typeface="Times New Roman" charset="0"/>
                <a:ea typeface="Times New Roman" charset="0"/>
                <a:cs typeface="Times New Roman" charset="0"/>
              </a:rPr>
              <a:t>2017</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40060314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41063"/>
            <a:ext cx="9144000" cy="523220"/>
          </a:xfrm>
          <a:prstGeom prst="rect">
            <a:avLst/>
          </a:prstGeom>
          <a:noFill/>
        </p:spPr>
        <p:txBody>
          <a:bodyPr wrap="square" rtlCol="0">
            <a:spAutoFit/>
          </a:bodyPr>
          <a:lstStyle/>
          <a:p>
            <a:pPr algn="ctr"/>
            <a:r>
              <a:rPr lang="en-US" sz="2800" b="1" dirty="0" smtClean="0">
                <a:latin typeface="Times New Roman" charset="0"/>
                <a:ea typeface="Times New Roman" charset="0"/>
                <a:cs typeface="Times New Roman" charset="0"/>
              </a:rPr>
              <a:t>Comparisons with OMI and OMPS </a:t>
            </a:r>
            <a:endParaRPr lang="en-US" sz="2800" b="1" dirty="0">
              <a:latin typeface="Times New Roman" charset="0"/>
              <a:ea typeface="Times New Roman"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26147237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1111623" y="1332194"/>
            <a:ext cx="3106505" cy="830997"/>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DSCOVR/EPIC </a:t>
            </a:r>
          </a:p>
          <a:p>
            <a:pPr algn="ctr"/>
            <a:r>
              <a:rPr lang="en-US" sz="2400" dirty="0" smtClean="0">
                <a:latin typeface="Times New Roman" charset="0"/>
                <a:ea typeface="Times New Roman" charset="0"/>
                <a:cs typeface="Times New Roman" charset="0"/>
              </a:rPr>
              <a:t>10:04</a:t>
            </a:r>
            <a:endParaRPr lang="en-US" sz="2400" dirty="0">
              <a:latin typeface="Times New Roman" charset="0"/>
              <a:ea typeface="Times New Roman" charset="0"/>
              <a:cs typeface="Times New Roman" charset="0"/>
            </a:endParaRPr>
          </a:p>
        </p:txBody>
      </p:sp>
      <p:sp>
        <p:nvSpPr>
          <p:cNvPr id="6" name="TextBox 5"/>
          <p:cNvSpPr txBox="1"/>
          <p:nvPr/>
        </p:nvSpPr>
        <p:spPr>
          <a:xfrm>
            <a:off x="5380058" y="1332194"/>
            <a:ext cx="3141521" cy="830997"/>
          </a:xfrm>
          <a:prstGeom prst="rect">
            <a:avLst/>
          </a:prstGeom>
          <a:solidFill>
            <a:schemeClr val="bg1"/>
          </a:solidFill>
          <a:ln>
            <a:noFill/>
          </a:ln>
        </p:spPr>
        <p:txBody>
          <a:bodyPr wrap="square" rtlCol="0">
            <a:spAutoFit/>
          </a:bodyPr>
          <a:lstStyle/>
          <a:p>
            <a:pPr algn="ctr"/>
            <a:r>
              <a:rPr lang="en-US" sz="2400" dirty="0" smtClean="0">
                <a:latin typeface="Times New Roman" charset="0"/>
                <a:ea typeface="Times New Roman" charset="0"/>
                <a:cs typeface="Times New Roman" charset="0"/>
              </a:rPr>
              <a:t>OMPS TRU</a:t>
            </a:r>
          </a:p>
          <a:p>
            <a:pPr algn="ctr"/>
            <a:r>
              <a:rPr lang="en-US" sz="2400" dirty="0" smtClean="0">
                <a:latin typeface="Times New Roman" charset="0"/>
                <a:ea typeface="Times New Roman" charset="0"/>
                <a:cs typeface="Times New Roman" charset="0"/>
              </a:rPr>
              <a:t>11:05</a:t>
            </a:r>
            <a:endParaRPr lang="en-US" sz="2400" dirty="0">
              <a:latin typeface="Times New Roman" charset="0"/>
              <a:ea typeface="Times New Roman" charset="0"/>
              <a:cs typeface="Times New Roman" charset="0"/>
            </a:endParaRPr>
          </a:p>
        </p:txBody>
      </p:sp>
      <p:sp>
        <p:nvSpPr>
          <p:cNvPr id="2" name="TextBox 1"/>
          <p:cNvSpPr txBox="1"/>
          <p:nvPr/>
        </p:nvSpPr>
        <p:spPr>
          <a:xfrm>
            <a:off x="0" y="-6062"/>
            <a:ext cx="9143999" cy="954107"/>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Mt Etna, Italy</a:t>
            </a:r>
          </a:p>
          <a:p>
            <a:pPr algn="ctr"/>
            <a:r>
              <a:rPr lang="en-US" sz="2800" dirty="0" smtClean="0">
                <a:latin typeface="Times New Roman" charset="0"/>
                <a:ea typeface="Times New Roman" charset="0"/>
                <a:cs typeface="Times New Roman" charset="0"/>
              </a:rPr>
              <a:t>December 3, 2015</a:t>
            </a:r>
            <a:endParaRPr lang="en-US" sz="2800" dirty="0">
              <a:latin typeface="Times New Roman" charset="0"/>
              <a:ea typeface="Times New Roman" charset="0"/>
              <a:cs typeface="Times New Roman"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429" y="2283007"/>
            <a:ext cx="2933700" cy="33528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0058" y="2283007"/>
            <a:ext cx="2933700" cy="3352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887967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308" y="996086"/>
            <a:ext cx="8352691" cy="4955203"/>
          </a:xfrm>
          <a:prstGeom prst="rect">
            <a:avLst/>
          </a:prstGeom>
          <a:noFill/>
        </p:spPr>
        <p:txBody>
          <a:bodyPr wrap="square" rtlCol="0">
            <a:spAutoFit/>
          </a:bodyPr>
          <a:lstStyle/>
          <a:p>
            <a:pPr marL="571500" indent="-571500">
              <a:lnSpc>
                <a:spcPct val="150000"/>
              </a:lnSpc>
              <a:buFont typeface="+mj-lt"/>
              <a:buAutoNum type="romanUcPeriod"/>
            </a:pPr>
            <a:r>
              <a:rPr lang="en-US" sz="2400" dirty="0" smtClean="0">
                <a:latin typeface="Times New Roman" charset="0"/>
                <a:ea typeface="Times New Roman" charset="0"/>
                <a:cs typeface="Times New Roman" charset="0"/>
              </a:rPr>
              <a:t>Background</a:t>
            </a:r>
          </a:p>
          <a:p>
            <a:pPr marL="571500" indent="-571500">
              <a:lnSpc>
                <a:spcPct val="150000"/>
              </a:lnSpc>
              <a:buFont typeface="+mj-lt"/>
              <a:buAutoNum type="romanUcPeriod"/>
            </a:pPr>
            <a:r>
              <a:rPr lang="en-US" sz="2400" dirty="0" smtClean="0">
                <a:latin typeface="Times New Roman" charset="0"/>
                <a:ea typeface="Times New Roman" charset="0"/>
                <a:cs typeface="Times New Roman" charset="0"/>
              </a:rPr>
              <a:t>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Algorithm</a:t>
            </a:r>
          </a:p>
          <a:p>
            <a:pPr marL="571500" indent="-571500">
              <a:lnSpc>
                <a:spcPct val="150000"/>
              </a:lnSpc>
              <a:buFont typeface="+mj-lt"/>
              <a:buAutoNum type="romanUcPeriod"/>
            </a:pPr>
            <a:r>
              <a:rPr lang="en-US" sz="2400" dirty="0" smtClean="0">
                <a:latin typeface="Times New Roman" charset="0"/>
                <a:ea typeface="Times New Roman" charset="0"/>
                <a:cs typeface="Times New Roman" charset="0"/>
              </a:rPr>
              <a:t>Retrieved Parameters (SO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O</a:t>
            </a:r>
            <a:r>
              <a:rPr lang="en-US" sz="2400" baseline="-25000" dirty="0" smtClean="0">
                <a:latin typeface="Times New Roman" charset="0"/>
                <a:ea typeface="Times New Roman" charset="0"/>
                <a:cs typeface="Times New Roman" charset="0"/>
              </a:rPr>
              <a:t>3</a:t>
            </a:r>
            <a:r>
              <a:rPr lang="en-US" sz="2400" dirty="0" smtClean="0">
                <a:latin typeface="Times New Roman" charset="0"/>
                <a:ea typeface="Times New Roman" charset="0"/>
                <a:cs typeface="Times New Roman" charset="0"/>
              </a:rPr>
              <a:t>, </a:t>
            </a:r>
            <a:r>
              <a:rPr lang="en-US" sz="2400" dirty="0">
                <a:latin typeface="Times New Roman" charset="0"/>
                <a:ea typeface="Times New Roman" charset="0"/>
                <a:cs typeface="Times New Roman" charset="0"/>
              </a:rPr>
              <a:t>R </a:t>
            </a:r>
            <a:r>
              <a:rPr lang="en-US" sz="2400" dirty="0" smtClean="0">
                <a:latin typeface="Times New Roman" charset="0"/>
                <a:ea typeface="Times New Roman" charset="0"/>
                <a:cs typeface="Times New Roman" charset="0"/>
              </a:rPr>
              <a:t>and </a:t>
            </a:r>
            <a:r>
              <a:rPr lang="en-US" sz="2400" dirty="0" err="1" smtClean="0">
                <a:latin typeface="Times New Roman" charset="0"/>
                <a:ea typeface="Times New Roman" charset="0"/>
                <a:cs typeface="Times New Roman" charset="0"/>
              </a:rPr>
              <a:t>dR</a:t>
            </a:r>
            <a:r>
              <a:rPr lang="en-US" sz="2400" dirty="0" err="1" smtClean="0">
                <a:latin typeface="Times New Roman"/>
                <a:cs typeface="Times New Roman"/>
              </a:rPr>
              <a:t>dλ</a:t>
            </a:r>
            <a:r>
              <a:rPr lang="en-US" sz="2400" dirty="0" smtClean="0">
                <a:latin typeface="Times New Roman" charset="0"/>
                <a:ea typeface="Times New Roman" charset="0"/>
                <a:cs typeface="Times New Roman" charset="0"/>
              </a:rPr>
              <a:t>)</a:t>
            </a:r>
          </a:p>
          <a:p>
            <a:pPr marL="571500" indent="-571500">
              <a:lnSpc>
                <a:spcPct val="150000"/>
              </a:lnSpc>
              <a:buFont typeface="+mj-lt"/>
              <a:buAutoNum type="romanUcPeriod"/>
            </a:pPr>
            <a:r>
              <a:rPr lang="en-US" sz="2400" dirty="0" smtClean="0">
                <a:latin typeface="Times New Roman" charset="0"/>
                <a:ea typeface="Times New Roman" charset="0"/>
                <a:cs typeface="Times New Roman" charset="0"/>
              </a:rPr>
              <a:t>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Plume Evolution</a:t>
            </a:r>
          </a:p>
          <a:p>
            <a:pPr marL="581025" lvl="1" indent="-514350">
              <a:lnSpc>
                <a:spcPct val="150000"/>
              </a:lnSpc>
              <a:buFont typeface="+mj-lt"/>
              <a:buAutoNum type="romanUcPeriod" startAt="5"/>
            </a:pPr>
            <a:r>
              <a:rPr lang="en-US" sz="2400" dirty="0" smtClean="0">
                <a:latin typeface="Times New Roman" charset="0"/>
                <a:ea typeface="Times New Roman" charset="0"/>
                <a:cs typeface="Times New Roman" charset="0"/>
              </a:rPr>
              <a:t>Comparisons with Other Satellites</a:t>
            </a:r>
          </a:p>
          <a:p>
            <a:pPr marL="581025" lvl="1" indent="-514350">
              <a:lnSpc>
                <a:spcPct val="150000"/>
              </a:lnSpc>
              <a:buFont typeface="+mj-lt"/>
              <a:buAutoNum type="romanUcPeriod" startAt="5"/>
            </a:pPr>
            <a:r>
              <a:rPr lang="en-US" sz="2400" dirty="0" smtClean="0">
                <a:latin typeface="Times New Roman" charset="0"/>
                <a:ea typeface="Times New Roman" charset="0"/>
                <a:cs typeface="Times New Roman" charset="0"/>
              </a:rPr>
              <a:t>L1B Issues</a:t>
            </a:r>
          </a:p>
          <a:p>
            <a:pPr marL="581025" lvl="1" indent="-514350">
              <a:lnSpc>
                <a:spcPct val="150000"/>
              </a:lnSpc>
              <a:buFont typeface="+mj-lt"/>
              <a:buAutoNum type="romanUcPeriod" startAt="5"/>
            </a:pPr>
            <a:r>
              <a:rPr lang="en-US" sz="2400" dirty="0" smtClean="0">
                <a:latin typeface="Times New Roman" charset="0"/>
                <a:ea typeface="Times New Roman" charset="0"/>
                <a:cs typeface="Times New Roman" charset="0"/>
              </a:rPr>
              <a:t>Product Status</a:t>
            </a:r>
          </a:p>
          <a:p>
            <a:pPr marL="581025" lvl="1" indent="-514350">
              <a:lnSpc>
                <a:spcPct val="150000"/>
              </a:lnSpc>
              <a:buFont typeface="+mj-lt"/>
              <a:buAutoNum type="romanUcPeriod" startAt="5"/>
            </a:pPr>
            <a:r>
              <a:rPr lang="en-US" sz="2400" dirty="0" smtClean="0">
                <a:latin typeface="Times New Roman" charset="0"/>
                <a:ea typeface="Times New Roman" charset="0"/>
                <a:cs typeface="Times New Roman" charset="0"/>
              </a:rPr>
              <a:t> New Science Questions</a:t>
            </a:r>
          </a:p>
          <a:p>
            <a:pPr marL="1028700" lvl="1" indent="-571500">
              <a:buFont typeface="+mj-lt"/>
              <a:buAutoNum type="romanLcPeriod"/>
            </a:pPr>
            <a:endParaRPr lang="en-US" sz="2800" dirty="0">
              <a:latin typeface="Times New Roman" charset="0"/>
              <a:ea typeface="Times New Roman" charset="0"/>
              <a:cs typeface="Times New Roman" charset="0"/>
            </a:endParaRPr>
          </a:p>
        </p:txBody>
      </p:sp>
      <p:sp>
        <p:nvSpPr>
          <p:cNvPr id="3" name="TextBox 2"/>
          <p:cNvSpPr txBox="1"/>
          <p:nvPr/>
        </p:nvSpPr>
        <p:spPr>
          <a:xfrm>
            <a:off x="0" y="22575"/>
            <a:ext cx="9144000" cy="523220"/>
          </a:xfrm>
          <a:prstGeom prst="rect">
            <a:avLst/>
          </a:prstGeom>
          <a:noFill/>
        </p:spPr>
        <p:txBody>
          <a:bodyPr wrap="square" rtlCol="0">
            <a:spAutoFit/>
          </a:bodyPr>
          <a:lstStyle/>
          <a:p>
            <a:pPr algn="ctr"/>
            <a:r>
              <a:rPr lang="en-US" sz="2800" b="1" dirty="0" smtClean="0">
                <a:latin typeface="Times New Roman" charset="0"/>
                <a:ea typeface="Times New Roman" charset="0"/>
                <a:cs typeface="Times New Roman" charset="0"/>
              </a:rPr>
              <a:t>Outline</a:t>
            </a:r>
            <a:endParaRPr lang="en-US" sz="2800" b="1" dirty="0">
              <a:latin typeface="Times New Roman" charset="0"/>
              <a:ea typeface="Times New Roman" charset="0"/>
              <a:cs typeface="Times New Roman"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35"/>
            <a:ext cx="1386821" cy="804953"/>
          </a:xfrm>
          <a:prstGeom prst="rect">
            <a:avLst/>
          </a:prstGeom>
        </p:spPr>
      </p:pic>
    </p:spTree>
    <p:extLst>
      <p:ext uri="{BB962C8B-B14F-4D97-AF65-F5344CB8AC3E}">
        <p14:creationId xmlns:p14="http://schemas.microsoft.com/office/powerpoint/2010/main" val="17458761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 xmlns:a16="http://schemas.microsoft.com/office/drawing/2014/main"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42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1248" r="21250"/>
          <a:stretch/>
        </p:blipFill>
        <p:spPr>
          <a:xfrm>
            <a:off x="3509010" y="2281175"/>
            <a:ext cx="210312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74" y="2107007"/>
            <a:ext cx="2637839" cy="2637839"/>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52" y="2107008"/>
            <a:ext cx="2637840" cy="2637840"/>
          </a:xfrm>
          <a:prstGeom prst="rect">
            <a:avLst/>
          </a:prstGeom>
        </p:spPr>
      </p:pic>
      <p:cxnSp>
        <p:nvCxnSpPr>
          <p:cNvPr id="11" name="Straight Connector 10">
            <a:extLst>
              <a:ext uri="{FF2B5EF4-FFF2-40B4-BE49-F238E27FC236}">
                <a16:creationId xmlns="" xmlns:a16="http://schemas.microsoft.com/office/drawing/2014/main"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9694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430" y="0"/>
            <a:ext cx="9144000" cy="954107"/>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Mount </a:t>
            </a:r>
            <a:r>
              <a:rPr lang="en-US" sz="2800" dirty="0" err="1" smtClean="0">
                <a:latin typeface="Times New Roman" charset="0"/>
                <a:ea typeface="Times New Roman" charset="0"/>
                <a:cs typeface="Times New Roman" charset="0"/>
              </a:rPr>
              <a:t>Aso</a:t>
            </a:r>
            <a:r>
              <a:rPr lang="en-US" sz="2800" dirty="0" smtClean="0">
                <a:latin typeface="Times New Roman" charset="0"/>
                <a:ea typeface="Times New Roman" charset="0"/>
                <a:cs typeface="Times New Roman" charset="0"/>
              </a:rPr>
              <a:t>, Japan</a:t>
            </a:r>
          </a:p>
          <a:p>
            <a:pPr algn="ctr"/>
            <a:r>
              <a:rPr lang="en-US" sz="2800" dirty="0" smtClean="0">
                <a:latin typeface="Times New Roman" charset="0"/>
                <a:ea typeface="Times New Roman" charset="0"/>
                <a:cs typeface="Times New Roman" charset="0"/>
              </a:rPr>
              <a:t>October 8, 2016</a:t>
            </a:r>
            <a:endParaRPr lang="en-US" sz="2800" dirty="0">
              <a:latin typeface="Times New Roman" charset="0"/>
              <a:ea typeface="Times New Roman" charset="0"/>
              <a:cs typeface="Times New Roman" charset="0"/>
            </a:endParaRPr>
          </a:p>
        </p:txBody>
      </p:sp>
      <p:sp>
        <p:nvSpPr>
          <p:cNvPr id="6" name="TextBox 5"/>
          <p:cNvSpPr txBox="1"/>
          <p:nvPr/>
        </p:nvSpPr>
        <p:spPr>
          <a:xfrm>
            <a:off x="251461" y="1586135"/>
            <a:ext cx="2872738"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DSCOVR/EPIC</a:t>
            </a:r>
            <a:endParaRPr lang="en-US" dirty="0">
              <a:latin typeface="Times New Roman" charset="0"/>
              <a:ea typeface="Times New Roman" charset="0"/>
              <a:cs typeface="Times New Roman" charset="0"/>
            </a:endParaRPr>
          </a:p>
        </p:txBody>
      </p:sp>
      <p:sp>
        <p:nvSpPr>
          <p:cNvPr id="10" name="TextBox 9"/>
          <p:cNvSpPr txBox="1"/>
          <p:nvPr/>
        </p:nvSpPr>
        <p:spPr>
          <a:xfrm>
            <a:off x="3124201" y="1586135"/>
            <a:ext cx="2872740"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Aura/OMI</a:t>
            </a:r>
            <a:endParaRPr lang="en-US" dirty="0">
              <a:latin typeface="Times New Roman" charset="0"/>
              <a:ea typeface="Times New Roman" charset="0"/>
              <a:cs typeface="Times New Roman" charset="0"/>
            </a:endParaRPr>
          </a:p>
        </p:txBody>
      </p:sp>
      <p:sp>
        <p:nvSpPr>
          <p:cNvPr id="13" name="TextBox 12"/>
          <p:cNvSpPr txBox="1"/>
          <p:nvPr/>
        </p:nvSpPr>
        <p:spPr>
          <a:xfrm>
            <a:off x="5996940" y="1586135"/>
            <a:ext cx="2762652"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Suomi-NPP/OMPS</a:t>
            </a:r>
            <a:endParaRPr lang="en-US" dirty="0">
              <a:latin typeface="Times New Roman" charset="0"/>
              <a:ea typeface="Times New Roman" charset="0"/>
              <a:cs typeface="Times New Roman" charset="0"/>
            </a:endParaRPr>
          </a:p>
        </p:txBody>
      </p:sp>
      <p:sp>
        <p:nvSpPr>
          <p:cNvPr id="12" name="TextBox 11"/>
          <p:cNvSpPr txBox="1"/>
          <p:nvPr/>
        </p:nvSpPr>
        <p:spPr>
          <a:xfrm>
            <a:off x="3506839" y="5981290"/>
            <a:ext cx="217948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Not the same scale</a:t>
            </a:r>
            <a:endParaRPr lang="en-US"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951905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57759" y="368132"/>
            <a:ext cx="8303640" cy="954107"/>
          </a:xfrm>
          <a:prstGeom prst="rect">
            <a:avLst/>
          </a:prstGeom>
          <a:noFill/>
        </p:spPr>
        <p:txBody>
          <a:bodyPr wrap="square" rtlCol="0">
            <a:spAutoFit/>
          </a:bodyPr>
          <a:lstStyle/>
          <a:p>
            <a:pPr algn="ctr"/>
            <a:r>
              <a:rPr lang="en-US" sz="2800" dirty="0" err="1" smtClean="0">
                <a:latin typeface="Times New Roman" charset="0"/>
                <a:ea typeface="Times New Roman" charset="0"/>
                <a:cs typeface="Times New Roman" charset="0"/>
              </a:rPr>
              <a:t>Pavlof</a:t>
            </a:r>
            <a:r>
              <a:rPr lang="en-US" sz="2800" dirty="0" smtClean="0">
                <a:latin typeface="Times New Roman" charset="0"/>
                <a:ea typeface="Times New Roman" charset="0"/>
                <a:cs typeface="Times New Roman" charset="0"/>
              </a:rPr>
              <a:t> eruption, Alaska</a:t>
            </a:r>
          </a:p>
          <a:p>
            <a:pPr algn="ctr"/>
            <a:r>
              <a:rPr lang="en-US" sz="2800" dirty="0">
                <a:latin typeface="Times New Roman" charset="0"/>
                <a:ea typeface="Times New Roman" charset="0"/>
                <a:cs typeface="Times New Roman" charset="0"/>
              </a:rPr>
              <a:t>March 28 2016</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575" y="1878105"/>
            <a:ext cx="3175000" cy="3175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9497" y="1741170"/>
            <a:ext cx="2844800" cy="32512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20879915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6539" y="1688344"/>
            <a:ext cx="3971037" cy="446741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1939860"/>
            <a:ext cx="3971037" cy="2978277"/>
          </a:xfrm>
          <a:prstGeom prst="rect">
            <a:avLst/>
          </a:prstGeom>
        </p:spPr>
      </p:pic>
      <p:cxnSp>
        <p:nvCxnSpPr>
          <p:cNvPr id="12" name="Straight Connector 11">
            <a:extLst>
              <a:ext uri="{FF2B5EF4-FFF2-40B4-BE49-F238E27FC236}">
                <a16:creationId xmlns="" xmlns:a16="http://schemas.microsoft.com/office/drawing/2014/main"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8789" y="2384966"/>
            <a:ext cx="1428596" cy="523220"/>
          </a:xfrm>
          <a:prstGeom prst="rect">
            <a:avLst/>
          </a:prstGeom>
          <a:noFill/>
        </p:spPr>
        <p:txBody>
          <a:bodyPr wrap="none" rtlCol="0">
            <a:spAutoFit/>
          </a:bodyPr>
          <a:lstStyle/>
          <a:p>
            <a:r>
              <a:rPr lang="en-US" sz="1400" dirty="0" smtClean="0">
                <a:latin typeface="Times New Roman" charset="0"/>
                <a:ea typeface="Times New Roman" charset="0"/>
                <a:cs typeface="Times New Roman" charset="0"/>
              </a:rPr>
              <a:t>SO2 Mass = 3.9</a:t>
            </a:r>
          </a:p>
          <a:p>
            <a:r>
              <a:rPr lang="en-US" sz="1400" dirty="0" smtClean="0">
                <a:latin typeface="Times New Roman" charset="0"/>
                <a:ea typeface="Times New Roman" charset="0"/>
                <a:cs typeface="Times New Roman" charset="0"/>
              </a:rPr>
              <a:t>SO2 Max  = 27.3</a:t>
            </a:r>
            <a:endParaRPr lang="en-US" sz="1400" dirty="0">
              <a:latin typeface="Times New Roman" charset="0"/>
              <a:ea typeface="Times New Roman" charset="0"/>
              <a:cs typeface="Times New Roman" charset="0"/>
            </a:endParaRPr>
          </a:p>
        </p:txBody>
      </p:sp>
      <p:sp>
        <p:nvSpPr>
          <p:cNvPr id="4" name="TextBox 3"/>
          <p:cNvSpPr txBox="1"/>
          <p:nvPr/>
        </p:nvSpPr>
        <p:spPr>
          <a:xfrm>
            <a:off x="434115" y="1581740"/>
            <a:ext cx="3946974" cy="646331"/>
          </a:xfrm>
          <a:prstGeom prst="rect">
            <a:avLst/>
          </a:prstGeom>
          <a:solidFill>
            <a:schemeClr val="bg1"/>
          </a:solidFill>
        </p:spPr>
        <p:txBody>
          <a:bodyPr wrap="square" rtlCol="0">
            <a:spAutoFit/>
          </a:bodyPr>
          <a:lstStyle/>
          <a:p>
            <a:pPr algn="ctr"/>
            <a:r>
              <a:rPr lang="en-US" dirty="0" smtClean="0">
                <a:latin typeface="Times New Roman" charset="0"/>
                <a:ea typeface="Times New Roman" charset="0"/>
                <a:cs typeface="Times New Roman" charset="0"/>
              </a:rPr>
              <a:t>Aura/OMI</a:t>
            </a:r>
          </a:p>
          <a:p>
            <a:pPr algn="ctr"/>
            <a:r>
              <a:rPr lang="en-US" dirty="0" smtClean="0">
                <a:latin typeface="Times New Roman" charset="0"/>
                <a:ea typeface="Times New Roman" charset="0"/>
                <a:cs typeface="Times New Roman" charset="0"/>
              </a:rPr>
              <a:t>05:52-07:33</a:t>
            </a:r>
            <a:endParaRPr lang="en-US" dirty="0">
              <a:latin typeface="Times New Roman" charset="0"/>
              <a:ea typeface="Times New Roman" charset="0"/>
              <a:cs typeface="Times New Roman" charset="0"/>
            </a:endParaRPr>
          </a:p>
        </p:txBody>
      </p:sp>
      <p:sp>
        <p:nvSpPr>
          <p:cNvPr id="9" name="TextBox 8"/>
          <p:cNvSpPr txBox="1"/>
          <p:nvPr/>
        </p:nvSpPr>
        <p:spPr>
          <a:xfrm>
            <a:off x="4577641" y="1442195"/>
            <a:ext cx="3946974" cy="646331"/>
          </a:xfrm>
          <a:prstGeom prst="rect">
            <a:avLst/>
          </a:prstGeom>
          <a:solidFill>
            <a:schemeClr val="bg1"/>
          </a:solidFill>
        </p:spPr>
        <p:txBody>
          <a:bodyPr wrap="square" rtlCol="0">
            <a:spAutoFit/>
          </a:bodyPr>
          <a:lstStyle/>
          <a:p>
            <a:pPr algn="ctr"/>
            <a:r>
              <a:rPr lang="en-US" dirty="0" smtClean="0">
                <a:latin typeface="Times New Roman" charset="0"/>
                <a:ea typeface="Times New Roman" charset="0"/>
                <a:cs typeface="Times New Roman" charset="0"/>
              </a:rPr>
              <a:t>DSCOVR/EPIC</a:t>
            </a:r>
          </a:p>
          <a:p>
            <a:pPr algn="ctr"/>
            <a:r>
              <a:rPr lang="en-US" dirty="0" smtClean="0">
                <a:latin typeface="Times New Roman" charset="0"/>
                <a:ea typeface="Times New Roman" charset="0"/>
                <a:cs typeface="Times New Roman" charset="0"/>
              </a:rPr>
              <a:t>07:48</a:t>
            </a:r>
            <a:endParaRPr lang="en-US" dirty="0">
              <a:latin typeface="Times New Roman" charset="0"/>
              <a:ea typeface="Times New Roman" charset="0"/>
              <a:cs typeface="Times New Roman" charset="0"/>
            </a:endParaRPr>
          </a:p>
        </p:txBody>
      </p:sp>
      <p:sp>
        <p:nvSpPr>
          <p:cNvPr id="11" name="TextBox 10"/>
          <p:cNvSpPr txBox="1"/>
          <p:nvPr/>
        </p:nvSpPr>
        <p:spPr>
          <a:xfrm>
            <a:off x="0" y="419273"/>
            <a:ext cx="9144000" cy="830997"/>
          </a:xfrm>
          <a:prstGeom prst="rect">
            <a:avLst/>
          </a:prstGeom>
          <a:noFill/>
        </p:spPr>
        <p:txBody>
          <a:bodyPr wrap="square" rtlCol="0">
            <a:spAutoFit/>
          </a:bodyPr>
          <a:lstStyle/>
          <a:p>
            <a:pPr algn="ctr"/>
            <a:r>
              <a:rPr lang="en-US" sz="2400" b="1" dirty="0" smtClean="0">
                <a:latin typeface="Times New Roman" charset="0"/>
                <a:ea typeface="Times New Roman" charset="0"/>
                <a:cs typeface="Times New Roman" charset="0"/>
              </a:rPr>
              <a:t>Mount </a:t>
            </a:r>
            <a:r>
              <a:rPr lang="en-US" sz="2400" b="1" dirty="0" err="1">
                <a:latin typeface="Times New Roman" charset="0"/>
                <a:ea typeface="Times New Roman" charset="0"/>
                <a:cs typeface="Times New Roman" charset="0"/>
              </a:rPr>
              <a:t>Bromo</a:t>
            </a:r>
            <a:r>
              <a:rPr lang="en-US" sz="2400" b="1" dirty="0">
                <a:latin typeface="Times New Roman" charset="0"/>
                <a:ea typeface="Times New Roman" charset="0"/>
                <a:cs typeface="Times New Roman" charset="0"/>
              </a:rPr>
              <a:t>, Java </a:t>
            </a:r>
            <a:endParaRPr lang="en-US" sz="2400" b="1" dirty="0" smtClean="0">
              <a:latin typeface="Times New Roman" charset="0"/>
              <a:ea typeface="Times New Roman" charset="0"/>
              <a:cs typeface="Times New Roman" charset="0"/>
            </a:endParaRPr>
          </a:p>
          <a:p>
            <a:pPr algn="ctr"/>
            <a:r>
              <a:rPr lang="en-US" sz="2400" dirty="0" smtClean="0">
                <a:latin typeface="Times New Roman" charset="0"/>
                <a:ea typeface="Times New Roman" charset="0"/>
                <a:cs typeface="Times New Roman" charset="0"/>
              </a:rPr>
              <a:t>January 2, </a:t>
            </a:r>
            <a:r>
              <a:rPr lang="en-US" sz="2400" dirty="0">
                <a:latin typeface="Times New Roman" charset="0"/>
                <a:ea typeface="Times New Roman" charset="0"/>
                <a:cs typeface="Times New Roman" charset="0"/>
              </a:rPr>
              <a:t>2016</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39927445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9F529C3-C941-49FD-8C67-82F134F64B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20586029-32A0-47E5-9AEC-AE3ABA6B94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xmlns="" id="{8C730EAB-A532-4295-A302-FB4B90DB9F5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5996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650414" y="368132"/>
            <a:ext cx="5791788" cy="461665"/>
          </a:xfrm>
          <a:prstGeom prst="rect">
            <a:avLst/>
          </a:prstGeom>
          <a:noFill/>
        </p:spPr>
        <p:txBody>
          <a:bodyPr wrap="square" rtlCol="0">
            <a:spAutoFit/>
          </a:bodyPr>
          <a:lstStyle/>
          <a:p>
            <a:r>
              <a:rPr lang="en-US" sz="2400" b="1" dirty="0" smtClean="0"/>
              <a:t>March 28 2016  Pavlof eruption:  Ash Index </a:t>
            </a:r>
            <a:endParaRPr lang="en-US" sz="2400" b="1" dirty="0"/>
          </a:p>
        </p:txBody>
      </p:sp>
      <p:sp>
        <p:nvSpPr>
          <p:cNvPr id="5" name="TextBox 4"/>
          <p:cNvSpPr txBox="1"/>
          <p:nvPr/>
        </p:nvSpPr>
        <p:spPr>
          <a:xfrm>
            <a:off x="1252998" y="1670498"/>
            <a:ext cx="1768099"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OMPS  AI </a:t>
            </a:r>
            <a:r>
              <a:rPr lang="en-US" dirty="0" smtClean="0"/>
              <a:t> </a:t>
            </a:r>
            <a:endParaRPr lang="en-US" dirty="0"/>
          </a:p>
        </p:txBody>
      </p:sp>
      <p:sp>
        <p:nvSpPr>
          <p:cNvPr id="9" name="TextBox 8"/>
          <p:cNvSpPr txBox="1"/>
          <p:nvPr/>
        </p:nvSpPr>
        <p:spPr>
          <a:xfrm>
            <a:off x="5615687" y="1666335"/>
            <a:ext cx="1768099"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EPIC AI </a:t>
            </a:r>
            <a:r>
              <a:rPr lang="en-US" dirty="0" smtClean="0"/>
              <a:t>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833" y="2236311"/>
            <a:ext cx="2933700" cy="3352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1309" y="2236311"/>
            <a:ext cx="2933700" cy="33528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42252693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17571"/>
            <a:ext cx="9143999" cy="2369880"/>
          </a:xfrm>
          <a:prstGeom prst="rect">
            <a:avLst/>
          </a:prstGeom>
          <a:noFill/>
        </p:spPr>
        <p:txBody>
          <a:bodyPr wrap="square" rtlCol="0">
            <a:spAutoFit/>
          </a:bodyPr>
          <a:lstStyle/>
          <a:p>
            <a:pPr algn="ctr"/>
            <a:r>
              <a:rPr lang="en-US" sz="3200" b="1" dirty="0" smtClean="0">
                <a:latin typeface="Times New Roman" charset="0"/>
                <a:ea typeface="Times New Roman" charset="0"/>
                <a:cs typeface="Times New Roman" charset="0"/>
              </a:rPr>
              <a:t>L1B Issues</a:t>
            </a:r>
          </a:p>
          <a:p>
            <a:pPr algn="ctr"/>
            <a:endParaRPr lang="en-US" sz="3200" dirty="0">
              <a:latin typeface="Times New Roman" charset="0"/>
              <a:ea typeface="Times New Roman" charset="0"/>
              <a:cs typeface="Times New Roman" charset="0"/>
            </a:endParaRPr>
          </a:p>
          <a:p>
            <a:pPr marL="457200" indent="-457200">
              <a:buFont typeface="Arial" charset="0"/>
              <a:buChar char="•"/>
            </a:pPr>
            <a:r>
              <a:rPr lang="en-US" sz="2800" dirty="0" smtClean="0">
                <a:latin typeface="Times New Roman" charset="0"/>
                <a:ea typeface="Times New Roman" charset="0"/>
                <a:cs typeface="Times New Roman" charset="0"/>
              </a:rPr>
              <a:t>Correlated Structures observed in SO</a:t>
            </a:r>
            <a:r>
              <a:rPr lang="en-US" sz="2800" baseline="-25000" dirty="0" smtClean="0">
                <a:latin typeface="Times New Roman" charset="0"/>
                <a:ea typeface="Times New Roman" charset="0"/>
                <a:cs typeface="Times New Roman" charset="0"/>
              </a:rPr>
              <a:t>2</a:t>
            </a:r>
            <a:r>
              <a:rPr lang="en-US" sz="2800" dirty="0" smtClean="0">
                <a:latin typeface="Times New Roman" charset="0"/>
                <a:ea typeface="Times New Roman" charset="0"/>
                <a:cs typeface="Times New Roman" charset="0"/>
              </a:rPr>
              <a:t> background</a:t>
            </a:r>
          </a:p>
          <a:p>
            <a:pPr marL="457200" indent="-457200">
              <a:buFont typeface="Arial" charset="0"/>
              <a:buChar char="•"/>
            </a:pPr>
            <a:r>
              <a:rPr lang="en-US" sz="2800" dirty="0" smtClean="0">
                <a:latin typeface="Times New Roman" charset="0"/>
                <a:ea typeface="Times New Roman" charset="0"/>
                <a:cs typeface="Times New Roman" charset="0"/>
              </a:rPr>
              <a:t>Quasi-climatic structures observed possibly associated with clouds (e.g., southern hemisphere near </a:t>
            </a:r>
            <a:endParaRPr lang="en-US" sz="2800" dirty="0">
              <a:latin typeface="Times New Roman" charset="0"/>
              <a:ea typeface="Times New Roman" charset="0"/>
              <a:cs typeface="Times New Roman"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8274617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007" y="2099423"/>
            <a:ext cx="2653008" cy="265300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74" y="2107007"/>
            <a:ext cx="2637839" cy="26378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752" y="2107008"/>
            <a:ext cx="2637840" cy="2637840"/>
          </a:xfrm>
          <a:prstGeom prst="rect">
            <a:avLst/>
          </a:prstGeom>
        </p:spPr>
      </p:pic>
      <p:cxnSp>
        <p:nvCxnSpPr>
          <p:cNvPr id="12" name="Straight Connector 11">
            <a:extLst>
              <a:ext uri="{FF2B5EF4-FFF2-40B4-BE49-F238E27FC236}">
                <a16:creationId xmlns:a16="http://schemas.microsoft.com/office/drawing/2014/main" xmlns="" id="{DCD67800-37AC-4E14-89B0-F79DCB3FB86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12420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20F1788F-A5AE-4188-8274-F7F2E3833EC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996940" y="1573887"/>
            <a:ext cx="0" cy="3710227"/>
          </a:xfrm>
          <a:prstGeom prst="line">
            <a:avLst/>
          </a:prstGeom>
          <a:ln w="19050">
            <a:solidFill>
              <a:srgbClr val="4E4E4E"/>
            </a:solidFill>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205713" y="3285366"/>
            <a:ext cx="129473" cy="1294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804417" y="3711547"/>
            <a:ext cx="129473" cy="1294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591879" y="3565890"/>
            <a:ext cx="129473" cy="1294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91879" y="3567239"/>
            <a:ext cx="129473" cy="12947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3826" y="1501725"/>
            <a:ext cx="2535563"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05-28-2017 01:42</a:t>
            </a:r>
            <a:endParaRPr lang="en-US" dirty="0">
              <a:latin typeface="Times New Roman" charset="0"/>
              <a:ea typeface="Times New Roman" charset="0"/>
              <a:cs typeface="Times New Roman" charset="0"/>
            </a:endParaRPr>
          </a:p>
        </p:txBody>
      </p:sp>
      <p:sp>
        <p:nvSpPr>
          <p:cNvPr id="13" name="TextBox 12"/>
          <p:cNvSpPr txBox="1"/>
          <p:nvPr/>
        </p:nvSpPr>
        <p:spPr>
          <a:xfrm>
            <a:off x="3366052" y="1501725"/>
            <a:ext cx="2506077"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05-29-2017 01:23</a:t>
            </a:r>
            <a:endParaRPr lang="en-US" dirty="0">
              <a:latin typeface="Times New Roman" charset="0"/>
              <a:ea typeface="Times New Roman" charset="0"/>
              <a:cs typeface="Times New Roman" charset="0"/>
            </a:endParaRPr>
          </a:p>
        </p:txBody>
      </p:sp>
      <p:sp>
        <p:nvSpPr>
          <p:cNvPr id="15" name="TextBox 14"/>
          <p:cNvSpPr txBox="1"/>
          <p:nvPr/>
        </p:nvSpPr>
        <p:spPr>
          <a:xfrm>
            <a:off x="6107866" y="1501725"/>
            <a:ext cx="2651726" cy="369332"/>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05-30-2017 01:13</a:t>
            </a:r>
            <a:endParaRPr lang="en-US" dirty="0">
              <a:latin typeface="Times New Roman" charset="0"/>
              <a:ea typeface="Times New Roman" charset="0"/>
              <a:cs typeface="Times New Roman" charset="0"/>
            </a:endParaRPr>
          </a:p>
        </p:txBody>
      </p:sp>
      <p:sp>
        <p:nvSpPr>
          <p:cNvPr id="4" name="TextBox 3"/>
          <p:cNvSpPr txBox="1"/>
          <p:nvPr/>
        </p:nvSpPr>
        <p:spPr>
          <a:xfrm>
            <a:off x="1415621" y="402957"/>
            <a:ext cx="6611462" cy="830997"/>
          </a:xfrm>
          <a:prstGeom prst="rect">
            <a:avLst/>
          </a:prstGeom>
          <a:noFill/>
        </p:spPr>
        <p:txBody>
          <a:bodyPr wrap="square" rtlCol="0">
            <a:spAutoFit/>
          </a:bodyPr>
          <a:lstStyle/>
          <a:p>
            <a:pPr algn="ctr"/>
            <a:r>
              <a:rPr lang="en-US" sz="2400" dirty="0"/>
              <a:t> </a:t>
            </a:r>
            <a:r>
              <a:rPr lang="en-US" sz="2400" dirty="0" smtClean="0"/>
              <a:t>Step 1 O</a:t>
            </a:r>
            <a:r>
              <a:rPr lang="en-US" sz="2400" baseline="-25000" dirty="0" smtClean="0"/>
              <a:t>3</a:t>
            </a:r>
            <a:r>
              <a:rPr lang="en-US" sz="2400" dirty="0" smtClean="0"/>
              <a:t> high intensity spot occurs on 3 images observed about the same time 1-day apart</a:t>
            </a:r>
            <a:endParaRPr lang="en-US" sz="2400"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3988619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1651" y="1097913"/>
            <a:ext cx="4031488" cy="40314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 y="1129282"/>
            <a:ext cx="3968749" cy="3968749"/>
          </a:xfrm>
          <a:prstGeom prst="rect">
            <a:avLst/>
          </a:prstGeom>
        </p:spPr>
      </p:pic>
      <p:sp>
        <p:nvSpPr>
          <p:cNvPr id="4" name="TextBox 3"/>
          <p:cNvSpPr txBox="1"/>
          <p:nvPr/>
        </p:nvSpPr>
        <p:spPr>
          <a:xfrm>
            <a:off x="2386654" y="158863"/>
            <a:ext cx="4389994" cy="461665"/>
          </a:xfrm>
          <a:prstGeom prst="rect">
            <a:avLst/>
          </a:prstGeom>
          <a:noFill/>
        </p:spPr>
        <p:txBody>
          <a:bodyPr wrap="none" rtlCol="0">
            <a:spAutoFit/>
          </a:bodyPr>
          <a:lstStyle/>
          <a:p>
            <a:r>
              <a:rPr lang="en-US" sz="2400" dirty="0" smtClean="0">
                <a:latin typeface="Times New Roman" charset="0"/>
                <a:ea typeface="Times New Roman" charset="0"/>
                <a:cs typeface="Times New Roman" charset="0"/>
              </a:rPr>
              <a:t>High bias around Earth Limb</a:t>
            </a:r>
            <a:r>
              <a:rPr lang="mr-IN" sz="2400" dirty="0" smtClean="0">
                <a:latin typeface="Times New Roman" charset="0"/>
                <a:ea typeface="Times New Roman" charset="0"/>
                <a:cs typeface="Times New Roman" charset="0"/>
              </a:rPr>
              <a:t>…</a:t>
            </a:r>
            <a:r>
              <a:rPr lang="en-US" sz="2400" dirty="0" smtClean="0">
                <a:latin typeface="Times New Roman" charset="0"/>
                <a:ea typeface="Times New Roman" charset="0"/>
                <a:cs typeface="Times New Roman" charset="0"/>
              </a:rPr>
              <a:t>. ?</a:t>
            </a:r>
            <a:endParaRPr lang="en-US" sz="2400" dirty="0">
              <a:latin typeface="Times New Roman" charset="0"/>
              <a:ea typeface="Times New Roman" charset="0"/>
              <a:cs typeface="Times New Roman"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2174696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4197"/>
            <a:ext cx="9144000" cy="523220"/>
          </a:xfrm>
          <a:prstGeom prst="rect">
            <a:avLst/>
          </a:prstGeom>
          <a:noFill/>
        </p:spPr>
        <p:txBody>
          <a:bodyPr wrap="square" rtlCol="0">
            <a:spAutoFit/>
          </a:bodyPr>
          <a:lstStyle/>
          <a:p>
            <a:pPr algn="ctr"/>
            <a:r>
              <a:rPr lang="en-US" sz="2800" b="1" dirty="0" smtClean="0">
                <a:latin typeface="Times New Roman" charset="0"/>
                <a:ea typeface="Times New Roman" charset="0"/>
                <a:cs typeface="Times New Roman" charset="0"/>
              </a:rPr>
              <a:t>Product Status</a:t>
            </a:r>
            <a:endParaRPr lang="en-US" sz="2800" b="1" dirty="0">
              <a:latin typeface="Times New Roman" charset="0"/>
              <a:ea typeface="Times New Roman" charset="0"/>
              <a:cs typeface="Times New Roman" charset="0"/>
            </a:endParaRPr>
          </a:p>
        </p:txBody>
      </p:sp>
      <p:sp>
        <p:nvSpPr>
          <p:cNvPr id="3" name="TextBox 2"/>
          <p:cNvSpPr txBox="1"/>
          <p:nvPr/>
        </p:nvSpPr>
        <p:spPr>
          <a:xfrm>
            <a:off x="396192" y="909209"/>
            <a:ext cx="8045442" cy="3939539"/>
          </a:xfrm>
          <a:prstGeom prst="rect">
            <a:avLst/>
          </a:prstGeom>
          <a:noFill/>
        </p:spPr>
        <p:txBody>
          <a:bodyPr wrap="square" rtlCol="0">
            <a:spAutoFit/>
          </a:bodyPr>
          <a:lstStyle/>
          <a:p>
            <a:pPr marL="285750" indent="-285750">
              <a:lnSpc>
                <a:spcPct val="150000"/>
              </a:lnSpc>
              <a:buSzPct val="150000"/>
              <a:buFont typeface="Arial" charset="0"/>
              <a:buChar char="•"/>
            </a:pPr>
            <a:r>
              <a:rPr lang="en-US" sz="2400" dirty="0" smtClean="0">
                <a:latin typeface="Times New Roman" charset="0"/>
                <a:ea typeface="Times New Roman" charset="0"/>
                <a:cs typeface="Times New Roman" charset="0"/>
              </a:rPr>
              <a:t>Delivered source code to NCCS processing </a:t>
            </a:r>
          </a:p>
          <a:p>
            <a:pPr marL="285750" indent="-285750">
              <a:lnSpc>
                <a:spcPct val="150000"/>
              </a:lnSpc>
              <a:buSzPct val="150000"/>
              <a:buFont typeface="Arial" charset="0"/>
              <a:buChar char="•"/>
            </a:pPr>
            <a:r>
              <a:rPr lang="en-US" sz="2400" dirty="0" smtClean="0">
                <a:latin typeface="Times New Roman" charset="0"/>
                <a:ea typeface="Times New Roman" charset="0"/>
                <a:cs typeface="Times New Roman" charset="0"/>
              </a:rPr>
              <a:t>Provided Marshall with list of volcanic cases for processing</a:t>
            </a:r>
          </a:p>
          <a:p>
            <a:pPr marL="285750" indent="-285750">
              <a:lnSpc>
                <a:spcPct val="150000"/>
              </a:lnSpc>
              <a:buSzPct val="150000"/>
              <a:buFont typeface="Arial" charset="0"/>
              <a:buChar char="•"/>
            </a:pPr>
            <a:r>
              <a:rPr lang="en-US" sz="2400" dirty="0" smtClean="0">
                <a:latin typeface="Times New Roman" charset="0"/>
                <a:ea typeface="Times New Roman" charset="0"/>
                <a:cs typeface="Times New Roman" charset="0"/>
              </a:rPr>
              <a:t>Delivered product description and L2 data sample to Marshall</a:t>
            </a:r>
          </a:p>
          <a:p>
            <a:pPr marL="285750" indent="-285750">
              <a:lnSpc>
                <a:spcPct val="150000"/>
              </a:lnSpc>
              <a:buSzPct val="150000"/>
              <a:buFont typeface="Arial" charset="0"/>
              <a:buChar char="•"/>
            </a:pPr>
            <a:r>
              <a:rPr lang="en-US" sz="2400" dirty="0" smtClean="0">
                <a:latin typeface="Times New Roman" charset="0"/>
                <a:ea typeface="Times New Roman" charset="0"/>
                <a:cs typeface="Times New Roman" charset="0"/>
              </a:rPr>
              <a:t>Working on ATBD draft. Deliver by the end of 2017 </a:t>
            </a:r>
          </a:p>
          <a:p>
            <a:pPr marL="285750" indent="-285750">
              <a:lnSpc>
                <a:spcPct val="150000"/>
              </a:lnSpc>
              <a:buSzPct val="150000"/>
              <a:buFont typeface="Arial" charset="0"/>
              <a:buChar char="•"/>
            </a:pPr>
            <a:r>
              <a:rPr lang="en-US" sz="2400" dirty="0" smtClean="0">
                <a:latin typeface="Times New Roman" charset="0"/>
                <a:ea typeface="Times New Roman" charset="0"/>
                <a:cs typeface="Times New Roman" charset="0"/>
              </a:rPr>
              <a:t>Working on journal publication of 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results from EPIC</a:t>
            </a:r>
          </a:p>
          <a:p>
            <a:pPr marL="285750" indent="-285750">
              <a:lnSpc>
                <a:spcPct val="150000"/>
              </a:lnSpc>
              <a:buSzPct val="150000"/>
              <a:buFont typeface="Arial" charset="0"/>
              <a:buChar char="•"/>
            </a:pPr>
            <a:r>
              <a:rPr lang="en-US" sz="2400" dirty="0" smtClean="0">
                <a:latin typeface="Times New Roman" charset="0"/>
                <a:ea typeface="Times New Roman" charset="0"/>
                <a:cs typeface="Times New Roman" charset="0"/>
              </a:rPr>
              <a:t>Two abstracts submitted to 2017 Fall AGU meeting (EPIC session) </a:t>
            </a:r>
            <a:endParaRPr lang="en-US" sz="2400" dirty="0">
              <a:latin typeface="Times New Roman" charset="0"/>
              <a:ea typeface="Times New Roman" charset="0"/>
              <a:cs typeface="Times New Roman"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5412187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45437"/>
            <a:ext cx="9144000" cy="523220"/>
          </a:xfrm>
          <a:prstGeom prst="rect">
            <a:avLst/>
          </a:prstGeom>
          <a:noFill/>
        </p:spPr>
        <p:txBody>
          <a:bodyPr wrap="square" rtlCol="0">
            <a:spAutoFit/>
          </a:bodyPr>
          <a:lstStyle/>
          <a:p>
            <a:pPr algn="ctr"/>
            <a:r>
              <a:rPr lang="en-US" sz="2800" b="1" dirty="0" smtClean="0">
                <a:latin typeface="Times New Roman" charset="0"/>
                <a:ea typeface="Times New Roman" charset="0"/>
                <a:cs typeface="Times New Roman" charset="0"/>
              </a:rPr>
              <a:t>Next steps</a:t>
            </a:r>
            <a:endParaRPr lang="en-US" sz="2800" b="1" dirty="0">
              <a:latin typeface="Times New Roman" charset="0"/>
              <a:ea typeface="Times New Roman" charset="0"/>
              <a:cs typeface="Times New Roman" charset="0"/>
            </a:endParaRPr>
          </a:p>
        </p:txBody>
      </p:sp>
      <p:sp>
        <p:nvSpPr>
          <p:cNvPr id="3" name="TextBox 2"/>
          <p:cNvSpPr txBox="1"/>
          <p:nvPr/>
        </p:nvSpPr>
        <p:spPr>
          <a:xfrm>
            <a:off x="386528" y="871247"/>
            <a:ext cx="7936857" cy="3046988"/>
          </a:xfrm>
          <a:prstGeom prst="rect">
            <a:avLst/>
          </a:prstGeom>
          <a:noFill/>
        </p:spPr>
        <p:txBody>
          <a:bodyPr wrap="square" rtlCol="0">
            <a:spAutoFit/>
          </a:bodyPr>
          <a:lstStyle/>
          <a:p>
            <a:endParaRPr lang="en-US" sz="2400" dirty="0" smtClean="0">
              <a:latin typeface="Times New Roman" charset="0"/>
              <a:ea typeface="Times New Roman" charset="0"/>
              <a:cs typeface="Times New Roman" charset="0"/>
            </a:endParaRPr>
          </a:p>
          <a:p>
            <a:pPr marL="342900" indent="-342900">
              <a:buFontTx/>
              <a:buAutoNum type="arabicPeriod"/>
            </a:pPr>
            <a:r>
              <a:rPr lang="en-US" sz="2400" dirty="0" smtClean="0">
                <a:latin typeface="Times New Roman" charset="0"/>
                <a:ea typeface="Times New Roman" charset="0"/>
                <a:cs typeface="Times New Roman" charset="0"/>
              </a:rPr>
              <a:t>Deliver volcanic 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data and metadata to Langley </a:t>
            </a:r>
            <a:r>
              <a:rPr lang="en-US" sz="2400" dirty="0" smtClean="0">
                <a:latin typeface="Times New Roman" charset="0"/>
                <a:ea typeface="Times New Roman" charset="0"/>
                <a:cs typeface="Times New Roman" charset="0"/>
              </a:rPr>
              <a:t>ACDS </a:t>
            </a:r>
            <a:endParaRPr lang="en-US" sz="2400" dirty="0">
              <a:latin typeface="Times New Roman" charset="0"/>
              <a:ea typeface="Times New Roman" charset="0"/>
              <a:cs typeface="Times New Roman" charset="0"/>
            </a:endParaRPr>
          </a:p>
          <a:p>
            <a:pPr marL="342900" indent="-342900">
              <a:buAutoNum type="arabicPeriod"/>
            </a:pPr>
            <a:endParaRPr lang="en-US" sz="2400" dirty="0" smtClean="0"/>
          </a:p>
          <a:p>
            <a:pPr marL="342900" indent="-342900">
              <a:buAutoNum type="arabicPeriod"/>
            </a:pPr>
            <a:r>
              <a:rPr lang="en-US" sz="2400" dirty="0" smtClean="0"/>
              <a:t>Improve retrievals for bright cloudy scenes </a:t>
            </a:r>
          </a:p>
          <a:p>
            <a:pPr marL="342900" indent="-342900">
              <a:buAutoNum type="arabicPeriod"/>
            </a:pPr>
            <a:r>
              <a:rPr lang="en-US" sz="2400" dirty="0" smtClean="0"/>
              <a:t>Adding more SZA</a:t>
            </a:r>
            <a:r>
              <a:rPr lang="en-US" sz="2400" dirty="0"/>
              <a:t> </a:t>
            </a:r>
            <a:r>
              <a:rPr lang="en-US" sz="2400" dirty="0" smtClean="0"/>
              <a:t>and VZA nodes to LUTs</a:t>
            </a:r>
          </a:p>
          <a:p>
            <a:pPr marL="342900" indent="-342900">
              <a:buAutoNum type="arabicPeriod"/>
            </a:pPr>
            <a:r>
              <a:rPr lang="en-US" sz="2400" dirty="0" smtClean="0"/>
              <a:t>Improve retrievals for near Limb</a:t>
            </a:r>
          </a:p>
          <a:p>
            <a:pPr marL="342900" indent="-342900">
              <a:buAutoNum type="arabicPeriod"/>
            </a:pPr>
            <a:endParaRPr lang="en-US" sz="2400" dirty="0" smtClean="0"/>
          </a:p>
          <a:p>
            <a:pPr marL="342900" indent="-342900">
              <a:buAutoNum type="arabicPeriod"/>
            </a:pPr>
            <a:endParaRPr lang="en-US" sz="2400" dirty="0"/>
          </a:p>
        </p:txBody>
      </p:sp>
      <p:sp>
        <p:nvSpPr>
          <p:cNvPr id="4" name="TextBox 3"/>
          <p:cNvSpPr txBox="1"/>
          <p:nvPr/>
        </p:nvSpPr>
        <p:spPr>
          <a:xfrm>
            <a:off x="658636" y="3918235"/>
            <a:ext cx="7313056" cy="1015663"/>
          </a:xfrm>
          <a:prstGeom prst="rect">
            <a:avLst/>
          </a:prstGeom>
          <a:noFill/>
        </p:spPr>
        <p:txBody>
          <a:bodyPr wrap="square" rtlCol="0">
            <a:spAutoFit/>
          </a:bodyPr>
          <a:lstStyle/>
          <a:p>
            <a:r>
              <a:rPr lang="en-US" sz="2000" dirty="0" smtClean="0"/>
              <a:t>Need continue EPIC operations to see larger volcanic plumes</a:t>
            </a:r>
          </a:p>
          <a:p>
            <a:endParaRPr lang="en-US" sz="2000" dirty="0"/>
          </a:p>
          <a:p>
            <a:r>
              <a:rPr lang="en-US" sz="2000" dirty="0" err="1" smtClean="0"/>
              <a:t>Agung</a:t>
            </a:r>
            <a:r>
              <a:rPr lang="en-US" sz="2000" dirty="0" smtClean="0"/>
              <a:t> , Indonesia - ?</a:t>
            </a:r>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7293183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2840" y="1151922"/>
            <a:ext cx="649715" cy="54642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218" name="Picture 3" descr="UV_tau_spectra"/>
          <p:cNvPicPr>
            <a:picLocks noChangeAspect="1" noChangeArrowheads="1"/>
          </p:cNvPicPr>
          <p:nvPr/>
        </p:nvPicPr>
        <p:blipFill rotWithShape="1">
          <a:blip r:embed="rId3">
            <a:extLst>
              <a:ext uri="{28A0092B-C50C-407E-A947-70E740481C1C}">
                <a14:useLocalDpi xmlns:a14="http://schemas.microsoft.com/office/drawing/2010/main" val="0"/>
              </a:ext>
            </a:extLst>
          </a:blip>
          <a:srcRect l="12826" t="9680" r="11270" b="9680"/>
          <a:stretch/>
        </p:blipFill>
        <p:spPr bwMode="auto">
          <a:xfrm>
            <a:off x="31523" y="1150937"/>
            <a:ext cx="8026730" cy="544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0" y="118147"/>
            <a:ext cx="9144000" cy="85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fontAlgn="base" hangingPunct="0">
              <a:spcBef>
                <a:spcPct val="0"/>
              </a:spcBef>
              <a:spcAft>
                <a:spcPct val="0"/>
              </a:spcAft>
            </a:pPr>
            <a:r>
              <a:rPr lang="en-US" sz="3600" dirty="0" smtClean="0">
                <a:latin typeface="Times New Roman" charset="0"/>
                <a:ea typeface="ＭＳ Ｐゴシック" charset="0"/>
              </a:rPr>
              <a:t>EPIC UV channels</a:t>
            </a:r>
          </a:p>
        </p:txBody>
      </p:sp>
      <p:cxnSp>
        <p:nvCxnSpPr>
          <p:cNvPr id="3" name="Straight Connector 2"/>
          <p:cNvCxnSpPr/>
          <p:nvPr/>
        </p:nvCxnSpPr>
        <p:spPr>
          <a:xfrm flipV="1">
            <a:off x="4817434" y="2569470"/>
            <a:ext cx="1" cy="3080442"/>
          </a:xfrm>
          <a:prstGeom prst="line">
            <a:avLst/>
          </a:prstGeom>
          <a:ln w="762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3780955" y="2554870"/>
            <a:ext cx="43795" cy="3109641"/>
          </a:xfrm>
          <a:prstGeom prst="line">
            <a:avLst/>
          </a:prstGeom>
          <a:ln w="762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3226221" y="2525671"/>
            <a:ext cx="43795" cy="3168038"/>
          </a:xfrm>
          <a:prstGeom prst="line">
            <a:avLst/>
          </a:prstGeom>
          <a:ln w="76200" cmpd="sng">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8312777" y="2605077"/>
            <a:ext cx="8245" cy="3074033"/>
          </a:xfrm>
          <a:prstGeom prst="line">
            <a:avLst/>
          </a:prstGeom>
          <a:ln w="76200" cmpd="sng">
            <a:solidFill>
              <a:srgbClr val="660066"/>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948853" y="2043896"/>
            <a:ext cx="715316" cy="461665"/>
          </a:xfrm>
          <a:prstGeom prst="rect">
            <a:avLst/>
          </a:prstGeom>
          <a:noFill/>
        </p:spPr>
        <p:txBody>
          <a:bodyPr wrap="square" rtlCol="0">
            <a:spAutoFit/>
          </a:bodyPr>
          <a:lstStyle/>
          <a:p>
            <a:r>
              <a:rPr lang="en-US" sz="2400" b="1" dirty="0" smtClean="0">
                <a:solidFill>
                  <a:srgbClr val="660066"/>
                </a:solidFill>
              </a:rPr>
              <a:t>317</a:t>
            </a:r>
            <a:endParaRPr lang="en-US" sz="2400" b="1" dirty="0">
              <a:solidFill>
                <a:srgbClr val="660066"/>
              </a:solidFill>
            </a:endParaRPr>
          </a:p>
        </p:txBody>
      </p:sp>
      <p:sp>
        <p:nvSpPr>
          <p:cNvPr id="12" name="TextBox 11"/>
          <p:cNvSpPr txBox="1"/>
          <p:nvPr/>
        </p:nvSpPr>
        <p:spPr>
          <a:xfrm>
            <a:off x="3582987" y="2050306"/>
            <a:ext cx="715316" cy="461665"/>
          </a:xfrm>
          <a:prstGeom prst="rect">
            <a:avLst/>
          </a:prstGeom>
          <a:noFill/>
        </p:spPr>
        <p:txBody>
          <a:bodyPr wrap="square" rtlCol="0">
            <a:spAutoFit/>
          </a:bodyPr>
          <a:lstStyle/>
          <a:p>
            <a:r>
              <a:rPr lang="en-US" sz="2400" b="1" dirty="0" smtClean="0">
                <a:solidFill>
                  <a:srgbClr val="660066"/>
                </a:solidFill>
              </a:rPr>
              <a:t>325</a:t>
            </a:r>
            <a:endParaRPr lang="en-US" sz="2400" b="1" dirty="0">
              <a:solidFill>
                <a:srgbClr val="660066"/>
              </a:solidFill>
            </a:endParaRPr>
          </a:p>
        </p:txBody>
      </p:sp>
      <p:sp>
        <p:nvSpPr>
          <p:cNvPr id="13" name="TextBox 12"/>
          <p:cNvSpPr txBox="1"/>
          <p:nvPr/>
        </p:nvSpPr>
        <p:spPr>
          <a:xfrm>
            <a:off x="4509081" y="2056716"/>
            <a:ext cx="715316" cy="461665"/>
          </a:xfrm>
          <a:prstGeom prst="rect">
            <a:avLst/>
          </a:prstGeom>
          <a:noFill/>
        </p:spPr>
        <p:txBody>
          <a:bodyPr wrap="square" rtlCol="0">
            <a:spAutoFit/>
          </a:bodyPr>
          <a:lstStyle/>
          <a:p>
            <a:r>
              <a:rPr lang="en-US" sz="2400" b="1" dirty="0" smtClean="0">
                <a:solidFill>
                  <a:srgbClr val="660066"/>
                </a:solidFill>
              </a:rPr>
              <a:t>340</a:t>
            </a:r>
            <a:endParaRPr lang="en-US" sz="2400" b="1" dirty="0">
              <a:solidFill>
                <a:srgbClr val="660066"/>
              </a:solidFill>
            </a:endParaRPr>
          </a:p>
        </p:txBody>
      </p:sp>
      <p:sp>
        <p:nvSpPr>
          <p:cNvPr id="14" name="TextBox 13"/>
          <p:cNvSpPr txBox="1"/>
          <p:nvPr/>
        </p:nvSpPr>
        <p:spPr>
          <a:xfrm>
            <a:off x="7989825" y="2033928"/>
            <a:ext cx="715316" cy="461665"/>
          </a:xfrm>
          <a:prstGeom prst="rect">
            <a:avLst/>
          </a:prstGeom>
          <a:solidFill>
            <a:schemeClr val="bg1"/>
          </a:solidFill>
        </p:spPr>
        <p:txBody>
          <a:bodyPr wrap="square" rtlCol="0">
            <a:spAutoFit/>
          </a:bodyPr>
          <a:lstStyle/>
          <a:p>
            <a:r>
              <a:rPr lang="en-US" sz="2400" b="1" dirty="0" smtClean="0">
                <a:solidFill>
                  <a:srgbClr val="660066"/>
                </a:solidFill>
              </a:rPr>
              <a:t>388</a:t>
            </a:r>
            <a:endParaRPr lang="en-US" sz="2400" b="1" dirty="0">
              <a:solidFill>
                <a:srgbClr val="660066"/>
              </a:solidFill>
            </a:endParaRPr>
          </a:p>
        </p:txBody>
      </p:sp>
      <p:sp>
        <p:nvSpPr>
          <p:cNvPr id="9" name="TextBox 8"/>
          <p:cNvSpPr txBox="1"/>
          <p:nvPr/>
        </p:nvSpPr>
        <p:spPr>
          <a:xfrm>
            <a:off x="2846665" y="1576717"/>
            <a:ext cx="5853912" cy="461665"/>
          </a:xfrm>
          <a:prstGeom prst="rect">
            <a:avLst/>
          </a:prstGeom>
          <a:solidFill>
            <a:schemeClr val="bg1"/>
          </a:solidFill>
        </p:spPr>
        <p:txBody>
          <a:bodyPr wrap="square" rtlCol="0">
            <a:spAutoFit/>
          </a:bodyPr>
          <a:lstStyle/>
          <a:p>
            <a:r>
              <a:rPr lang="en-US" sz="2400" b="1" dirty="0" smtClean="0">
                <a:solidFill>
                  <a:srgbClr val="660066"/>
                </a:solidFill>
              </a:rPr>
              <a:t>SO</a:t>
            </a:r>
            <a:r>
              <a:rPr lang="en-US" sz="2400" b="1" baseline="-25000" dirty="0" smtClean="0">
                <a:solidFill>
                  <a:srgbClr val="660066"/>
                </a:solidFill>
              </a:rPr>
              <a:t>2</a:t>
            </a:r>
            <a:r>
              <a:rPr lang="en-US" sz="2400" b="1" dirty="0" smtClean="0">
                <a:solidFill>
                  <a:srgbClr val="660066"/>
                </a:solidFill>
              </a:rPr>
              <a:t>    O</a:t>
            </a:r>
            <a:r>
              <a:rPr lang="en-US" sz="2400" b="1" baseline="-25000" dirty="0" smtClean="0">
                <a:solidFill>
                  <a:srgbClr val="660066"/>
                </a:solidFill>
              </a:rPr>
              <a:t>3</a:t>
            </a:r>
            <a:r>
              <a:rPr lang="en-US" sz="2400" b="1" dirty="0" smtClean="0">
                <a:solidFill>
                  <a:srgbClr val="660066"/>
                </a:solidFill>
              </a:rPr>
              <a:t>         AI  = N</a:t>
            </a:r>
            <a:r>
              <a:rPr lang="en-US" sz="2400" b="1" baseline="-25000" dirty="0" smtClean="0">
                <a:solidFill>
                  <a:srgbClr val="660066"/>
                </a:solidFill>
              </a:rPr>
              <a:t>340m</a:t>
            </a:r>
            <a:r>
              <a:rPr lang="en-US" sz="2400" b="1" dirty="0" smtClean="0">
                <a:solidFill>
                  <a:srgbClr val="660066"/>
                </a:solidFill>
              </a:rPr>
              <a:t> – N</a:t>
            </a:r>
            <a:r>
              <a:rPr lang="en-US" sz="2400" b="1" baseline="-25000" dirty="0" smtClean="0">
                <a:solidFill>
                  <a:srgbClr val="660066"/>
                </a:solidFill>
              </a:rPr>
              <a:t>340calc</a:t>
            </a:r>
            <a:r>
              <a:rPr lang="en-US" sz="2400" b="1" dirty="0" smtClean="0">
                <a:solidFill>
                  <a:srgbClr val="660066"/>
                </a:solidFill>
              </a:rPr>
              <a:t>(LER</a:t>
            </a:r>
            <a:r>
              <a:rPr lang="en-US" sz="2400" b="1" baseline="-25000" dirty="0" smtClean="0">
                <a:solidFill>
                  <a:srgbClr val="660066"/>
                </a:solidFill>
              </a:rPr>
              <a:t>388</a:t>
            </a:r>
            <a:r>
              <a:rPr lang="en-US" sz="2400" b="1" dirty="0" smtClean="0">
                <a:solidFill>
                  <a:srgbClr val="660066"/>
                </a:solidFill>
              </a:rPr>
              <a:t>) </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20997534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1900678"/>
            <a:ext cx="8583930" cy="480306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 y="-12761"/>
            <a:ext cx="9144000" cy="646331"/>
          </a:xfrm>
          <a:prstGeom prst="rect">
            <a:avLst/>
          </a:prstGeom>
          <a:noFill/>
        </p:spPr>
        <p:txBody>
          <a:bodyPr wrap="square" rtlCol="0">
            <a:spAutoFit/>
          </a:bodyPr>
          <a:lstStyle/>
          <a:p>
            <a:pPr algn="ctr"/>
            <a:r>
              <a:rPr lang="en-US" sz="3600" dirty="0" smtClean="0">
                <a:latin typeface="Times New Roman"/>
                <a:cs typeface="Times New Roman"/>
              </a:rPr>
              <a:t>EPIC SO</a:t>
            </a:r>
            <a:r>
              <a:rPr lang="en-US" sz="3600" baseline="-25000" dirty="0" smtClean="0">
                <a:latin typeface="Times New Roman"/>
                <a:cs typeface="Times New Roman"/>
              </a:rPr>
              <a:t>2</a:t>
            </a:r>
            <a:r>
              <a:rPr lang="en-US" sz="3600" dirty="0" smtClean="0">
                <a:latin typeface="Times New Roman"/>
                <a:cs typeface="Times New Roman"/>
              </a:rPr>
              <a:t> Algorithm: Step 1</a:t>
            </a:r>
            <a:endParaRPr lang="en-US" sz="3600" dirty="0">
              <a:latin typeface="Times New Roman"/>
              <a:cs typeface="Times New Roman"/>
            </a:endParaRPr>
          </a:p>
        </p:txBody>
      </p:sp>
      <p:sp>
        <p:nvSpPr>
          <p:cNvPr id="5" name="TextBox 4"/>
          <p:cNvSpPr txBox="1"/>
          <p:nvPr/>
        </p:nvSpPr>
        <p:spPr>
          <a:xfrm>
            <a:off x="1524000" y="838200"/>
            <a:ext cx="184666" cy="369332"/>
          </a:xfrm>
          <a:prstGeom prst="rect">
            <a:avLst/>
          </a:prstGeom>
          <a:noFill/>
        </p:spPr>
        <p:txBody>
          <a:bodyPr wrap="none" rtlCol="0">
            <a:spAutoFit/>
          </a:bodyPr>
          <a:lstStyle/>
          <a:p>
            <a:endParaRPr lang="en-US" dirty="0"/>
          </a:p>
        </p:txBody>
      </p:sp>
      <p:sp>
        <p:nvSpPr>
          <p:cNvPr id="10" name="TextBox 9"/>
          <p:cNvSpPr txBox="1"/>
          <p:nvPr/>
        </p:nvSpPr>
        <p:spPr>
          <a:xfrm>
            <a:off x="285239" y="2863023"/>
            <a:ext cx="8359815" cy="646331"/>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N</a:t>
            </a:r>
            <a:r>
              <a:rPr lang="en-US" baseline="-25000" dirty="0" smtClean="0">
                <a:latin typeface="Times New Roman" charset="0"/>
                <a:ea typeface="Times New Roman" charset="0"/>
                <a:cs typeface="Times New Roman" charset="0"/>
              </a:rPr>
              <a:t>M</a:t>
            </a:r>
            <a:r>
              <a:rPr lang="en-US" dirty="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Measured N= -100*log</a:t>
            </a:r>
            <a:r>
              <a:rPr lang="en-US" baseline="-25000" dirty="0" smtClean="0">
                <a:latin typeface="Times New Roman" charset="0"/>
                <a:ea typeface="Times New Roman" charset="0"/>
                <a:cs typeface="Times New Roman" charset="0"/>
              </a:rPr>
              <a:t>10</a:t>
            </a:r>
            <a:r>
              <a:rPr lang="en-US" dirty="0" smtClean="0">
                <a:latin typeface="Times New Roman" charset="0"/>
                <a:ea typeface="Times New Roman" charset="0"/>
                <a:cs typeface="Times New Roman" charset="0"/>
              </a:rPr>
              <a:t>(I/F),  N</a:t>
            </a:r>
            <a:r>
              <a:rPr lang="en-US" baseline="-25000" dirty="0" smtClean="0">
                <a:latin typeface="Times New Roman" charset="0"/>
                <a:ea typeface="Times New Roman" charset="0"/>
                <a:cs typeface="Times New Roman" charset="0"/>
              </a:rPr>
              <a:t>C</a:t>
            </a:r>
            <a:r>
              <a:rPr lang="en-US" dirty="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Calculated </a:t>
            </a:r>
            <a:r>
              <a:rPr lang="en-US" dirty="0">
                <a:latin typeface="Times New Roman" charset="0"/>
                <a:ea typeface="Times New Roman" charset="0"/>
                <a:cs typeface="Times New Roman" charset="0"/>
              </a:rPr>
              <a:t>N= -100*log</a:t>
            </a:r>
            <a:r>
              <a:rPr lang="en-US" baseline="-25000" dirty="0">
                <a:latin typeface="Times New Roman" charset="0"/>
                <a:ea typeface="Times New Roman" charset="0"/>
                <a:cs typeface="Times New Roman" charset="0"/>
              </a:rPr>
              <a:t>10</a:t>
            </a:r>
            <a:r>
              <a:rPr lang="en-US" dirty="0">
                <a:latin typeface="Times New Roman" charset="0"/>
                <a:ea typeface="Times New Roman" charset="0"/>
                <a:cs typeface="Times New Roman" charset="0"/>
              </a:rPr>
              <a:t> (I/F)</a:t>
            </a:r>
            <a:endParaRPr lang="en-US" dirty="0" smtClean="0">
              <a:latin typeface="Times New Roman" charset="0"/>
              <a:ea typeface="Times New Roman" charset="0"/>
              <a:cs typeface="Times New Roman" charset="0"/>
            </a:endParaRPr>
          </a:p>
          <a:p>
            <a:pPr algn="ctr"/>
            <a:r>
              <a:rPr lang="en-US" dirty="0" err="1" smtClean="0">
                <a:latin typeface="Times New Roman" charset="0"/>
                <a:ea typeface="Times New Roman" charset="0"/>
                <a:cs typeface="Times New Roman" charset="0"/>
              </a:rPr>
              <a:t>dN</a:t>
            </a:r>
            <a:r>
              <a:rPr lang="en-US" dirty="0" smtClean="0">
                <a:latin typeface="Times New Roman" charset="0"/>
                <a:ea typeface="Times New Roman" charset="0"/>
                <a:cs typeface="Times New Roman" charset="0"/>
              </a:rPr>
              <a:t>/dSO</a:t>
            </a:r>
            <a:r>
              <a:rPr lang="en-US" baseline="-25000" dirty="0" smtClean="0">
                <a:latin typeface="Times New Roman" charset="0"/>
                <a:ea typeface="Times New Roman" charset="0"/>
                <a:cs typeface="Times New Roman" charset="0"/>
              </a:rPr>
              <a:t>2</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dN</a:t>
            </a:r>
            <a:r>
              <a:rPr lang="en-US" dirty="0" smtClean="0">
                <a:latin typeface="Times New Roman" charset="0"/>
                <a:ea typeface="Times New Roman" charset="0"/>
                <a:cs typeface="Times New Roman" charset="0"/>
              </a:rPr>
              <a:t>/dO</a:t>
            </a:r>
            <a:r>
              <a:rPr lang="en-US" baseline="-25000" dirty="0" smtClean="0">
                <a:latin typeface="Times New Roman" charset="0"/>
                <a:ea typeface="Times New Roman" charset="0"/>
                <a:cs typeface="Times New Roman" charset="0"/>
              </a:rPr>
              <a:t>3</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dN</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dR</a:t>
            </a:r>
            <a:r>
              <a:rPr lang="en-US" dirty="0" smtClean="0">
                <a:latin typeface="Times New Roman" charset="0"/>
                <a:ea typeface="Times New Roman" charset="0"/>
                <a:cs typeface="Times New Roman" charset="0"/>
              </a:rPr>
              <a:t> represent sensitivities of N </a:t>
            </a:r>
            <a:r>
              <a:rPr lang="en-US" dirty="0" err="1" smtClean="0">
                <a:latin typeface="Times New Roman" charset="0"/>
                <a:ea typeface="Times New Roman" charset="0"/>
                <a:cs typeface="Times New Roman" charset="0"/>
              </a:rPr>
              <a:t>vrt</a:t>
            </a:r>
            <a:r>
              <a:rPr lang="en-US" dirty="0" smtClean="0">
                <a:latin typeface="Times New Roman" charset="0"/>
                <a:ea typeface="Times New Roman" charset="0"/>
                <a:cs typeface="Times New Roman" charset="0"/>
              </a:rPr>
              <a:t> SO</a:t>
            </a:r>
            <a:r>
              <a:rPr lang="en-US" baseline="-25000" dirty="0" smtClean="0">
                <a:latin typeface="Times New Roman" charset="0"/>
                <a:ea typeface="Times New Roman" charset="0"/>
                <a:cs typeface="Times New Roman" charset="0"/>
              </a:rPr>
              <a:t>2</a:t>
            </a:r>
            <a:r>
              <a:rPr lang="en-US" dirty="0" smtClean="0">
                <a:latin typeface="Times New Roman" charset="0"/>
                <a:ea typeface="Times New Roman" charset="0"/>
                <a:cs typeface="Times New Roman" charset="0"/>
              </a:rPr>
              <a:t>, O</a:t>
            </a:r>
            <a:r>
              <a:rPr lang="en-US" baseline="-25000" dirty="0" smtClean="0">
                <a:latin typeface="Times New Roman" charset="0"/>
                <a:ea typeface="Times New Roman" charset="0"/>
                <a:cs typeface="Times New Roman" charset="0"/>
              </a:rPr>
              <a:t>3</a:t>
            </a:r>
            <a:r>
              <a:rPr lang="en-US" dirty="0" smtClean="0">
                <a:latin typeface="Times New Roman" charset="0"/>
                <a:ea typeface="Times New Roman" charset="0"/>
                <a:cs typeface="Times New Roman" charset="0"/>
              </a:rPr>
              <a:t> and Reflectivity.</a:t>
            </a:r>
            <a:endParaRPr lang="en-US" dirty="0">
              <a:latin typeface="Times New Roman" charset="0"/>
              <a:ea typeface="Times New Roman" charset="0"/>
              <a:cs typeface="Times New Roman" charset="0"/>
            </a:endParaRPr>
          </a:p>
        </p:txBody>
      </p:sp>
      <p:sp>
        <p:nvSpPr>
          <p:cNvPr id="11" name="Rectangle 10"/>
          <p:cNvSpPr/>
          <p:nvPr/>
        </p:nvSpPr>
        <p:spPr>
          <a:xfrm>
            <a:off x="228600" y="658544"/>
            <a:ext cx="8583930" cy="1200329"/>
          </a:xfrm>
          <a:prstGeom prst="rect">
            <a:avLst/>
          </a:prstGeom>
          <a:solidFill>
            <a:schemeClr val="accent6">
              <a:lumMod val="40000"/>
              <a:lumOff val="60000"/>
            </a:schemeClr>
          </a:solidFill>
          <a:ln w="38100">
            <a:solidFill>
              <a:schemeClr val="tx1"/>
            </a:solidFill>
          </a:ln>
        </p:spPr>
        <p:txBody>
          <a:bodyPr wrap="square">
            <a:spAutoFit/>
          </a:bodyPr>
          <a:lstStyle/>
          <a:p>
            <a:r>
              <a:rPr lang="en-US" sz="2400" dirty="0" smtClean="0">
                <a:latin typeface="Times New Roman"/>
                <a:cs typeface="Times New Roman"/>
              </a:rPr>
              <a:t>MS_SO2 uses </a:t>
            </a:r>
            <a:r>
              <a:rPr lang="en-US" sz="2400" b="1" dirty="0" smtClean="0">
                <a:latin typeface="Times New Roman"/>
                <a:cs typeface="Times New Roman"/>
              </a:rPr>
              <a:t>4</a:t>
            </a:r>
            <a:r>
              <a:rPr lang="en-US" sz="2400" dirty="0" smtClean="0">
                <a:latin typeface="Times New Roman"/>
                <a:cs typeface="Times New Roman"/>
              </a:rPr>
              <a:t> UV DSCOVR/EPIC channels at 317.5, 325, 340 and 388nm to retrieve state vector containing 4-parameters: SO</a:t>
            </a:r>
            <a:r>
              <a:rPr lang="en-US" sz="2400" baseline="-25000" dirty="0" smtClean="0">
                <a:latin typeface="Times New Roman"/>
                <a:cs typeface="Times New Roman"/>
              </a:rPr>
              <a:t>2</a:t>
            </a:r>
            <a:r>
              <a:rPr lang="en-US" sz="2400" dirty="0" smtClean="0">
                <a:latin typeface="Times New Roman"/>
                <a:cs typeface="Times New Roman"/>
              </a:rPr>
              <a:t>, O</a:t>
            </a:r>
            <a:r>
              <a:rPr lang="en-US" sz="2400" baseline="-25000" dirty="0" smtClean="0">
                <a:latin typeface="Times New Roman"/>
                <a:cs typeface="Times New Roman"/>
              </a:rPr>
              <a:t>3</a:t>
            </a:r>
            <a:r>
              <a:rPr lang="en-US" sz="2400" dirty="0" smtClean="0">
                <a:latin typeface="Times New Roman"/>
                <a:cs typeface="Times New Roman"/>
              </a:rPr>
              <a:t>, R</a:t>
            </a:r>
            <a:r>
              <a:rPr lang="en-US" sz="2400" dirty="0">
                <a:latin typeface="Times New Roman"/>
                <a:cs typeface="Times New Roman"/>
              </a:rPr>
              <a:t>(</a:t>
            </a:r>
            <a:r>
              <a:rPr lang="en-US" sz="2400" dirty="0" err="1" smtClean="0">
                <a:latin typeface="Times New Roman"/>
                <a:cs typeface="Times New Roman"/>
              </a:rPr>
              <a:t>λ</a:t>
            </a:r>
            <a:r>
              <a:rPr lang="en-US" sz="2400" dirty="0" smtClean="0">
                <a:latin typeface="Times New Roman"/>
                <a:cs typeface="Times New Roman"/>
              </a:rPr>
              <a:t>=388nm) and </a:t>
            </a:r>
            <a:r>
              <a:rPr lang="en-US" sz="2400" dirty="0" err="1" smtClean="0">
                <a:latin typeface="Times New Roman"/>
                <a:cs typeface="Times New Roman"/>
              </a:rPr>
              <a:t>dR</a:t>
            </a:r>
            <a:r>
              <a:rPr lang="en-US" sz="2400" dirty="0">
                <a:latin typeface="Times New Roman"/>
                <a:cs typeface="Times New Roman"/>
              </a:rPr>
              <a:t>/</a:t>
            </a:r>
            <a:r>
              <a:rPr lang="en-US" sz="2400" dirty="0" err="1">
                <a:latin typeface="Times New Roman"/>
                <a:cs typeface="Times New Roman"/>
              </a:rPr>
              <a:t>dλ</a:t>
            </a:r>
            <a:r>
              <a:rPr lang="en-US" sz="2400" dirty="0">
                <a:latin typeface="Times New Roman"/>
                <a:cs typeface="Times New Roman"/>
              </a:rPr>
              <a:t> </a:t>
            </a:r>
            <a:endParaRPr lang="en-US" sz="2400" dirty="0" smtClean="0">
              <a:latin typeface="Times New Roman"/>
              <a:cs typeface="Times New Roman"/>
            </a:endParaRPr>
          </a:p>
        </p:txBody>
      </p:sp>
      <p:sp>
        <p:nvSpPr>
          <p:cNvPr id="9" name="TextBox 8"/>
          <p:cNvSpPr txBox="1"/>
          <p:nvPr/>
        </p:nvSpPr>
        <p:spPr>
          <a:xfrm>
            <a:off x="285239" y="3632402"/>
            <a:ext cx="8583930" cy="2836674"/>
          </a:xfrm>
          <a:prstGeom prst="rect">
            <a:avLst/>
          </a:prstGeom>
          <a:noFill/>
          <a:ln w="38100">
            <a:noFill/>
          </a:ln>
        </p:spPr>
        <p:txBody>
          <a:bodyPr wrap="square" rtlCol="0">
            <a:spAutoFit/>
          </a:bodyPr>
          <a:lstStyle/>
          <a:p>
            <a:pPr>
              <a:lnSpc>
                <a:spcPct val="150000"/>
              </a:lnSpc>
              <a:buSzPct val="140000"/>
              <a:buFont typeface="Arial"/>
              <a:buChar char="•"/>
            </a:pPr>
            <a:r>
              <a:rPr lang="en-US" sz="2000" dirty="0" smtClean="0">
                <a:latin typeface="Times New Roman"/>
                <a:cs typeface="Times New Roman"/>
              </a:rPr>
              <a:t> </a:t>
            </a:r>
            <a:r>
              <a:rPr lang="en-US" sz="2000" dirty="0" smtClean="0">
                <a:latin typeface="Times New Roman" charset="0"/>
                <a:ea typeface="Times New Roman" charset="0"/>
                <a:cs typeface="Times New Roman" charset="0"/>
              </a:rPr>
              <a:t>Compute Lambertian equivalent reflectivity </a:t>
            </a:r>
            <a:r>
              <a:rPr lang="en-US" sz="2000" dirty="0">
                <a:latin typeface="Times New Roman" charset="0"/>
                <a:ea typeface="Times New Roman" charset="0"/>
                <a:cs typeface="Times New Roman" charset="0"/>
              </a:rPr>
              <a:t>(</a:t>
            </a:r>
            <a:r>
              <a:rPr lang="en-US" sz="2000" dirty="0" smtClean="0">
                <a:latin typeface="Times New Roman" charset="0"/>
                <a:ea typeface="Times New Roman" charset="0"/>
                <a:cs typeface="Times New Roman" charset="0"/>
              </a:rPr>
              <a:t>R) at λ</a:t>
            </a:r>
            <a:r>
              <a:rPr lang="en-US" sz="2000" baseline="-25000" dirty="0" smtClean="0">
                <a:latin typeface="Times New Roman" charset="0"/>
                <a:ea typeface="Times New Roman" charset="0"/>
                <a:cs typeface="Times New Roman" charset="0"/>
              </a:rPr>
              <a:t>R</a:t>
            </a:r>
            <a:r>
              <a:rPr lang="en-US" sz="2000" dirty="0" smtClean="0">
                <a:latin typeface="Times New Roman" charset="0"/>
                <a:ea typeface="Times New Roman" charset="0"/>
                <a:cs typeface="Times New Roman" charset="0"/>
              </a:rPr>
              <a:t> = 388nm</a:t>
            </a:r>
          </a:p>
          <a:p>
            <a:pPr>
              <a:lnSpc>
                <a:spcPct val="150000"/>
              </a:lnSpc>
              <a:buSzPct val="140000"/>
              <a:buFont typeface="Arial"/>
              <a:buChar char="•"/>
            </a:pPr>
            <a:r>
              <a:rPr lang="en-US" sz="2000" dirty="0" smtClean="0">
                <a:latin typeface="Times New Roman" charset="0"/>
                <a:ea typeface="Times New Roman" charset="0"/>
                <a:cs typeface="Times New Roman" charset="0"/>
              </a:rPr>
              <a:t> Compute sensitivities, </a:t>
            </a:r>
            <a:r>
              <a:rPr lang="en-US" sz="2000" dirty="0" err="1" smtClean="0">
                <a:latin typeface="Times New Roman" charset="0"/>
                <a:ea typeface="Times New Roman" charset="0"/>
                <a:cs typeface="Times New Roman" charset="0"/>
              </a:rPr>
              <a:t>dN</a:t>
            </a:r>
            <a:r>
              <a:rPr lang="en-US" sz="2000" dirty="0" smtClean="0">
                <a:latin typeface="Times New Roman" charset="0"/>
                <a:ea typeface="Times New Roman" charset="0"/>
                <a:cs typeface="Times New Roman" charset="0"/>
              </a:rPr>
              <a:t>/dx, at 317, 325 and 340 nm for each of the retrieved parameters in (1) to form a 3 x 3 </a:t>
            </a:r>
            <a:r>
              <a:rPr lang="en-US" sz="2000" dirty="0" err="1" smtClean="0">
                <a:latin typeface="Times New Roman" charset="0"/>
                <a:ea typeface="Times New Roman" charset="0"/>
                <a:cs typeface="Times New Roman" charset="0"/>
              </a:rPr>
              <a:t>Jacobian</a:t>
            </a:r>
            <a:r>
              <a:rPr lang="en-US" sz="2000" dirty="0" smtClean="0">
                <a:latin typeface="Times New Roman" charset="0"/>
                <a:ea typeface="Times New Roman" charset="0"/>
                <a:cs typeface="Times New Roman" charset="0"/>
              </a:rPr>
              <a:t> matrix (</a:t>
            </a:r>
            <a:r>
              <a:rPr lang="en-US" sz="2000" b="1" dirty="0" smtClean="0">
                <a:latin typeface="Times New Roman" charset="0"/>
                <a:ea typeface="Times New Roman" charset="0"/>
                <a:cs typeface="Times New Roman" charset="0"/>
              </a:rPr>
              <a:t>K</a:t>
            </a:r>
            <a:r>
              <a:rPr lang="en-US" sz="2000" dirty="0" smtClean="0">
                <a:latin typeface="Times New Roman" charset="0"/>
                <a:ea typeface="Times New Roman" charset="0"/>
                <a:cs typeface="Times New Roman" charset="0"/>
              </a:rPr>
              <a:t>)</a:t>
            </a:r>
          </a:p>
          <a:p>
            <a:pPr>
              <a:lnSpc>
                <a:spcPct val="150000"/>
              </a:lnSpc>
              <a:buSzPct val="140000"/>
              <a:buFont typeface="Arial"/>
              <a:buChar char="•"/>
            </a:pPr>
            <a:r>
              <a:rPr lang="en-US" sz="2000" dirty="0" smtClean="0">
                <a:latin typeface="Times New Roman" charset="0"/>
                <a:ea typeface="Times New Roman" charset="0"/>
                <a:cs typeface="Times New Roman" charset="0"/>
              </a:rPr>
              <a:t> Invert </a:t>
            </a:r>
            <a:r>
              <a:rPr lang="en-US" sz="2000" b="1" dirty="0">
                <a:latin typeface="Times New Roman" charset="0"/>
                <a:ea typeface="Times New Roman" charset="0"/>
                <a:cs typeface="Times New Roman" charset="0"/>
              </a:rPr>
              <a:t>K</a:t>
            </a:r>
            <a:r>
              <a:rPr lang="en-US" sz="2000" dirty="0">
                <a:latin typeface="Times New Roman" charset="0"/>
                <a:ea typeface="Times New Roman" charset="0"/>
                <a:cs typeface="Times New Roman" charset="0"/>
              </a:rPr>
              <a:t> matrix to retrieve </a:t>
            </a:r>
            <a:r>
              <a:rPr lang="en-US" sz="2000" dirty="0" smtClean="0">
                <a:latin typeface="Times New Roman" charset="0"/>
                <a:ea typeface="Times New Roman" charset="0"/>
                <a:cs typeface="Times New Roman" charset="0"/>
              </a:rPr>
              <a:t>corrections </a:t>
            </a:r>
            <a:r>
              <a:rPr lang="en-US" sz="2000" dirty="0" err="1" smtClean="0">
                <a:latin typeface="Times New Roman" charset="0"/>
                <a:ea typeface="Times New Roman" charset="0"/>
                <a:cs typeface="Times New Roman" charset="0"/>
              </a:rPr>
              <a:t>Δx</a:t>
            </a:r>
            <a:r>
              <a:rPr lang="en-US" sz="2000" baseline="-25000" dirty="0" err="1"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ΔSO</a:t>
            </a:r>
            <a:r>
              <a:rPr lang="en-US" sz="2000" baseline="-25000" dirty="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ΔO</a:t>
            </a:r>
            <a:r>
              <a:rPr lang="en-US" sz="2000" baseline="-25000" dirty="0">
                <a:latin typeface="Times New Roman" charset="0"/>
                <a:ea typeface="Times New Roman" charset="0"/>
                <a:cs typeface="Times New Roman" charset="0"/>
              </a:rPr>
              <a:t>3</a:t>
            </a:r>
            <a:r>
              <a:rPr lang="en-US" sz="2000" dirty="0">
                <a:latin typeface="Times New Roman" charset="0"/>
                <a:ea typeface="Times New Roman" charset="0"/>
                <a:cs typeface="Times New Roman" charset="0"/>
              </a:rPr>
              <a:t> and </a:t>
            </a:r>
            <a:r>
              <a:rPr lang="en-US" sz="2000" dirty="0" err="1">
                <a:latin typeface="Times New Roman" charset="0"/>
                <a:ea typeface="Times New Roman" charset="0"/>
                <a:cs typeface="Times New Roman" charset="0"/>
              </a:rPr>
              <a:t>Δ</a:t>
            </a:r>
            <a:r>
              <a:rPr lang="en-US" sz="2000" dirty="0">
                <a:latin typeface="Times New Roman" charset="0"/>
                <a:ea typeface="Times New Roman" charset="0"/>
                <a:cs typeface="Times New Roman" charset="0"/>
              </a:rPr>
              <a:t>(</a:t>
            </a:r>
            <a:r>
              <a:rPr lang="en-US" sz="2000" dirty="0" err="1">
                <a:latin typeface="Times New Roman" charset="0"/>
                <a:ea typeface="Times New Roman" charset="0"/>
                <a:cs typeface="Times New Roman" charset="0"/>
              </a:rPr>
              <a:t>dR</a:t>
            </a:r>
            <a:r>
              <a:rPr lang="en-US" sz="2000" dirty="0">
                <a:latin typeface="Times New Roman" charset="0"/>
                <a:ea typeface="Times New Roman" charset="0"/>
                <a:cs typeface="Times New Roman" charset="0"/>
              </a:rPr>
              <a:t>/</a:t>
            </a:r>
            <a:r>
              <a:rPr lang="en-US" sz="2000" dirty="0" err="1">
                <a:latin typeface="Times New Roman" charset="0"/>
                <a:ea typeface="Times New Roman" charset="0"/>
                <a:cs typeface="Times New Roman" charset="0"/>
              </a:rPr>
              <a:t>dλ</a:t>
            </a:r>
            <a:r>
              <a:rPr lang="en-US" sz="2000" dirty="0">
                <a:latin typeface="Times New Roman" charset="0"/>
                <a:ea typeface="Times New Roman" charset="0"/>
                <a:cs typeface="Times New Roman" charset="0"/>
              </a:rPr>
              <a:t>) </a:t>
            </a:r>
            <a:endParaRPr lang="en-US" sz="2000" dirty="0" smtClean="0">
              <a:latin typeface="Times New Roman" charset="0"/>
              <a:ea typeface="Times New Roman" charset="0"/>
              <a:cs typeface="Times New Roman" charset="0"/>
            </a:endParaRPr>
          </a:p>
          <a:p>
            <a:pPr>
              <a:lnSpc>
                <a:spcPct val="150000"/>
              </a:lnSpc>
              <a:buSzPct val="140000"/>
              <a:buFont typeface="Arial"/>
              <a:buChar char="•"/>
            </a:pPr>
            <a:r>
              <a:rPr lang="en-US" sz="2000" dirty="0" smtClean="0">
                <a:latin typeface="Times New Roman" charset="0"/>
                <a:ea typeface="Times New Roman" charset="0"/>
                <a:cs typeface="Times New Roman" charset="0"/>
              </a:rPr>
              <a:t> Update state vector by iteration, where x</a:t>
            </a:r>
            <a:r>
              <a:rPr lang="en-US" sz="2000" baseline="-25000" dirty="0"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=x</a:t>
            </a:r>
            <a:r>
              <a:rPr lang="en-US" sz="2000" baseline="-25000" dirty="0" smtClean="0">
                <a:latin typeface="Times New Roman" charset="0"/>
                <a:ea typeface="Times New Roman" charset="0"/>
                <a:cs typeface="Times New Roman" charset="0"/>
              </a:rPr>
              <a:t>i-1</a:t>
            </a:r>
            <a:r>
              <a:rPr lang="en-US" sz="2000" dirty="0" smtClean="0">
                <a:latin typeface="Times New Roman" charset="0"/>
                <a:ea typeface="Times New Roman" charset="0"/>
                <a:cs typeface="Times New Roman" charset="0"/>
              </a:rPr>
              <a:t>+∆x</a:t>
            </a:r>
            <a:r>
              <a:rPr lang="en-US" sz="2000" baseline="-25000" dirty="0"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 </a:t>
            </a:r>
          </a:p>
          <a:p>
            <a:pPr>
              <a:lnSpc>
                <a:spcPct val="150000"/>
              </a:lnSpc>
              <a:buSzPct val="140000"/>
              <a:buFont typeface="Arial"/>
              <a:buChar char="•"/>
            </a:pPr>
            <a:r>
              <a:rPr lang="en-US" sz="2000" dirty="0" smtClean="0">
                <a:latin typeface="Times New Roman" charset="0"/>
                <a:ea typeface="Times New Roman" charset="0"/>
                <a:cs typeface="Times New Roman" charset="0"/>
              </a:rPr>
              <a:t> </a:t>
            </a:r>
            <a:r>
              <a:rPr lang="en-US" sz="2000" dirty="0" err="1" smtClean="0">
                <a:latin typeface="Times New Roman" charset="0"/>
                <a:ea typeface="Times New Roman" charset="0"/>
                <a:cs typeface="Times New Roman" charset="0"/>
              </a:rPr>
              <a:t>dR</a:t>
            </a:r>
            <a:r>
              <a:rPr lang="en-US" sz="2000" dirty="0" smtClean="0">
                <a:latin typeface="Times New Roman" charset="0"/>
                <a:ea typeface="Times New Roman" charset="0"/>
                <a:cs typeface="Times New Roman" charset="0"/>
              </a:rPr>
              <a:t>/</a:t>
            </a:r>
            <a:r>
              <a:rPr lang="en-US" sz="2000" dirty="0" err="1" smtClean="0">
                <a:latin typeface="Times New Roman" charset="0"/>
                <a:ea typeface="Times New Roman" charset="0"/>
                <a:cs typeface="Times New Roman" charset="0"/>
              </a:rPr>
              <a:t>dλ</a:t>
            </a:r>
            <a:r>
              <a:rPr lang="en-US" sz="2000" dirty="0" smtClean="0">
                <a:latin typeface="Times New Roman" charset="0"/>
                <a:ea typeface="Times New Roman" charset="0"/>
                <a:cs typeface="Times New Roman" charset="0"/>
              </a:rPr>
              <a:t> used to correct reflectivity at shorter channels: 317, 325 and 340nm</a:t>
            </a:r>
            <a:endParaRPr lang="en-US" sz="2000" dirty="0">
              <a:latin typeface="Times New Roman" charset="0"/>
              <a:ea typeface="Times New Roman" charset="0"/>
              <a:cs typeface="Times New Roman" charset="0"/>
            </a:endParaRPr>
          </a:p>
        </p:txBody>
      </p:sp>
      <p:pic>
        <p:nvPicPr>
          <p:cNvPr id="3" name="Picture 2" descr="Screen Shot 2017-09-27 at 11.50.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03" y="1967418"/>
            <a:ext cx="7571045" cy="94754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13198414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11"/>
            <a:ext cx="9143999" cy="584775"/>
          </a:xfrm>
          <a:prstGeom prst="rect">
            <a:avLst/>
          </a:prstGeom>
          <a:noFill/>
        </p:spPr>
        <p:txBody>
          <a:bodyPr wrap="square" rtlCol="0">
            <a:spAutoFit/>
          </a:bodyPr>
          <a:lstStyle/>
          <a:p>
            <a:pPr algn="ctr"/>
            <a:r>
              <a:rPr lang="en-US" sz="3200" dirty="0" smtClean="0">
                <a:latin typeface="Times New Roman" charset="0"/>
                <a:ea typeface="Times New Roman" charset="0"/>
                <a:cs typeface="Times New Roman" charset="0"/>
              </a:rPr>
              <a:t>Forward Radiative Transfer Model (RTM)</a:t>
            </a:r>
            <a:endParaRPr lang="en-US" sz="3200" dirty="0">
              <a:latin typeface="Times New Roman" charset="0"/>
              <a:ea typeface="Times New Roman" charset="0"/>
              <a:cs typeface="Times New Roman" charset="0"/>
            </a:endParaRPr>
          </a:p>
        </p:txBody>
      </p:sp>
      <p:sp>
        <p:nvSpPr>
          <p:cNvPr id="3" name="TextBox 2"/>
          <p:cNvSpPr txBox="1"/>
          <p:nvPr/>
        </p:nvSpPr>
        <p:spPr>
          <a:xfrm>
            <a:off x="378222" y="2069310"/>
            <a:ext cx="8211204" cy="4154984"/>
          </a:xfrm>
          <a:prstGeom prst="rect">
            <a:avLst/>
          </a:prstGeom>
          <a:solidFill>
            <a:schemeClr val="bg1">
              <a:lumMod val="85000"/>
            </a:schemeClr>
          </a:solidFill>
          <a:ln w="38100">
            <a:solidFill>
              <a:schemeClr val="tx1"/>
            </a:solidFill>
          </a:ln>
        </p:spPr>
        <p:txBody>
          <a:bodyPr wrap="square" rtlCol="0">
            <a:spAutoFit/>
          </a:bodyPr>
          <a:lstStyle/>
          <a:p>
            <a:pPr algn="ctr">
              <a:buSzPct val="175000"/>
            </a:pPr>
            <a:r>
              <a:rPr lang="en-US" sz="2400" dirty="0" smtClean="0">
                <a:latin typeface="Times New Roman" charset="0"/>
                <a:ea typeface="Times New Roman" charset="0"/>
                <a:cs typeface="Times New Roman" charset="0"/>
              </a:rPr>
              <a:t>LUTs:</a:t>
            </a:r>
          </a:p>
          <a:p>
            <a:pPr marL="285750" indent="-285750">
              <a:buSzPct val="175000"/>
              <a:buFont typeface="Arial" charset="0"/>
              <a:buChar char="•"/>
            </a:pPr>
            <a:r>
              <a:rPr lang="en-US" sz="2400" dirty="0" smtClean="0">
                <a:latin typeface="Times New Roman" charset="0"/>
                <a:ea typeface="Times New Roman" charset="0"/>
                <a:cs typeface="Times New Roman" charset="0"/>
              </a:rPr>
              <a:t>O</a:t>
            </a:r>
            <a:r>
              <a:rPr lang="en-US" sz="2400" baseline="-25000" dirty="0" smtClean="0">
                <a:latin typeface="Times New Roman" charset="0"/>
                <a:ea typeface="Times New Roman" charset="0"/>
                <a:cs typeface="Times New Roman" charset="0"/>
              </a:rPr>
              <a:t>3</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Daumont</a:t>
            </a:r>
            <a:r>
              <a:rPr lang="en-US" sz="2400" dirty="0" smtClean="0">
                <a:latin typeface="Times New Roman" charset="0"/>
                <a:ea typeface="Times New Roman" charset="0"/>
                <a:cs typeface="Times New Roman" charset="0"/>
              </a:rPr>
              <a:t> et al., 1992] and 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a:t>
            </a:r>
            <a:r>
              <a:rPr lang="en-US" sz="2400" dirty="0" err="1" smtClean="0">
                <a:latin typeface="Times New Roman" charset="0"/>
                <a:ea typeface="Times New Roman" charset="0"/>
                <a:cs typeface="Times New Roman" charset="0"/>
              </a:rPr>
              <a:t>Bogumil</a:t>
            </a:r>
            <a:r>
              <a:rPr lang="en-US" sz="2400" dirty="0">
                <a:latin typeface="Times New Roman" charset="0"/>
                <a:ea typeface="Times New Roman" charset="0"/>
                <a:cs typeface="Times New Roman" charset="0"/>
              </a:rPr>
              <a:t> </a:t>
            </a:r>
            <a:r>
              <a:rPr lang="en-US" sz="2400" dirty="0" smtClean="0">
                <a:latin typeface="Times New Roman" charset="0"/>
                <a:ea typeface="Times New Roman" charset="0"/>
                <a:cs typeface="Times New Roman" charset="0"/>
              </a:rPr>
              <a:t>et al., 2003] laboratory temperature dependent cross sections used to generate master LUTs</a:t>
            </a:r>
          </a:p>
          <a:p>
            <a:pPr marL="285750" indent="-285750">
              <a:buSzPct val="175000"/>
              <a:buFont typeface="Arial" charset="0"/>
              <a:buChar char="•"/>
            </a:pPr>
            <a:r>
              <a:rPr lang="en-US" sz="2400" dirty="0" smtClean="0">
                <a:latin typeface="Times New Roman" charset="0"/>
                <a:ea typeface="Times New Roman" charset="0"/>
                <a:cs typeface="Times New Roman" charset="0"/>
              </a:rPr>
              <a:t>21 standard TOMS O</a:t>
            </a:r>
            <a:r>
              <a:rPr lang="en-US" sz="2400" baseline="-25000" dirty="0" smtClean="0">
                <a:latin typeface="Times New Roman" charset="0"/>
                <a:ea typeface="Times New Roman" charset="0"/>
                <a:cs typeface="Times New Roman" charset="0"/>
              </a:rPr>
              <a:t>3</a:t>
            </a:r>
            <a:r>
              <a:rPr lang="en-US" sz="2400" dirty="0" smtClean="0">
                <a:latin typeface="Times New Roman" charset="0"/>
                <a:ea typeface="Times New Roman" charset="0"/>
                <a:cs typeface="Times New Roman" charset="0"/>
              </a:rPr>
              <a:t> profiles and 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profiles: 0, 5, 10, 50, 100, 150, 200, 250, 350, 450, 550, 650 Dobson Units</a:t>
            </a:r>
          </a:p>
          <a:p>
            <a:pPr marL="285750" indent="-285750">
              <a:buSzPct val="175000"/>
              <a:buFont typeface="Arial" charset="0"/>
              <a:buChar char="•"/>
            </a:pPr>
            <a:r>
              <a:rPr lang="en-US" sz="2400" dirty="0" smtClean="0">
                <a:latin typeface="Times New Roman" charset="0"/>
                <a:ea typeface="Times New Roman" charset="0"/>
                <a:cs typeface="Times New Roman" charset="0"/>
              </a:rPr>
              <a:t>SO</a:t>
            </a:r>
            <a:r>
              <a:rPr lang="en-US" sz="2400" baseline="-25000" dirty="0" smtClean="0">
                <a:latin typeface="Times New Roman" charset="0"/>
                <a:ea typeface="Times New Roman" charset="0"/>
                <a:cs typeface="Times New Roman" charset="0"/>
              </a:rPr>
              <a:t>2</a:t>
            </a:r>
            <a:r>
              <a:rPr lang="en-US" sz="2400" dirty="0" smtClean="0">
                <a:latin typeface="Times New Roman" charset="0"/>
                <a:ea typeface="Times New Roman" charset="0"/>
                <a:cs typeface="Times New Roman" charset="0"/>
              </a:rPr>
              <a:t> plume Gaussian vertical profile shape with a peak altitude of 13 km and a standard deviation ±</a:t>
            </a:r>
            <a:r>
              <a:rPr lang="en-US" sz="2400" smtClean="0">
                <a:latin typeface="Times New Roman" charset="0"/>
                <a:ea typeface="Times New Roman" charset="0"/>
                <a:cs typeface="Times New Roman" charset="0"/>
              </a:rPr>
              <a:t>2.0 km</a:t>
            </a:r>
            <a:endParaRPr lang="en-US" sz="2400" dirty="0" smtClean="0">
              <a:latin typeface="Times New Roman" charset="0"/>
              <a:ea typeface="Times New Roman" charset="0"/>
              <a:cs typeface="Times New Roman" charset="0"/>
            </a:endParaRPr>
          </a:p>
          <a:p>
            <a:pPr marL="285750" indent="-285750">
              <a:buSzPct val="175000"/>
              <a:buFont typeface="Arial" charset="0"/>
              <a:buChar char="•"/>
            </a:pPr>
            <a:r>
              <a:rPr lang="en-US" sz="2400" dirty="0" smtClean="0">
                <a:latin typeface="Times New Roman" charset="0"/>
                <a:ea typeface="Times New Roman" charset="0"/>
                <a:cs typeface="Times New Roman" charset="0"/>
              </a:rPr>
              <a:t>EPIC instrument LUTs derived from master radiance tables using pre-flight measured EPIC spectral response functions centered at 317, 325, 340 and 388nm</a:t>
            </a:r>
          </a:p>
        </p:txBody>
      </p:sp>
      <p:sp>
        <p:nvSpPr>
          <p:cNvPr id="4" name="Rectangle 3"/>
          <p:cNvSpPr/>
          <p:nvPr/>
        </p:nvSpPr>
        <p:spPr>
          <a:xfrm>
            <a:off x="394551" y="754668"/>
            <a:ext cx="8194875" cy="1292662"/>
          </a:xfrm>
          <a:prstGeom prst="rect">
            <a:avLst/>
          </a:prstGeom>
          <a:solidFill>
            <a:schemeClr val="accent6">
              <a:lumMod val="40000"/>
              <a:lumOff val="60000"/>
            </a:schemeClr>
          </a:solidFill>
          <a:ln w="38100">
            <a:solidFill>
              <a:schemeClr val="tx1"/>
            </a:solidFill>
          </a:ln>
        </p:spPr>
        <p:txBody>
          <a:bodyPr wrap="square">
            <a:spAutoFit/>
          </a:bodyPr>
          <a:lstStyle/>
          <a:p>
            <a:pPr>
              <a:buSzPct val="175000"/>
            </a:pPr>
            <a:r>
              <a:rPr lang="en-US" sz="2600" dirty="0" smtClean="0">
                <a:latin typeface="Times New Roman" charset="0"/>
                <a:ea typeface="Times New Roman" charset="0"/>
                <a:cs typeface="Times New Roman" charset="0"/>
              </a:rPr>
              <a:t>TOMRAD RTM </a:t>
            </a:r>
            <a:r>
              <a:rPr lang="en-US" sz="2600" dirty="0">
                <a:latin typeface="Times New Roman" charset="0"/>
                <a:ea typeface="Times New Roman" charset="0"/>
                <a:cs typeface="Times New Roman" charset="0"/>
              </a:rPr>
              <a:t>[Dave 1965] calculations </a:t>
            </a:r>
            <a:r>
              <a:rPr lang="en-US" sz="2600" dirty="0" smtClean="0">
                <a:latin typeface="Times New Roman" charset="0"/>
                <a:ea typeface="Times New Roman" charset="0"/>
                <a:cs typeface="Times New Roman" charset="0"/>
              </a:rPr>
              <a:t>are used to create hyperspectral radiance (master) Look-Up Tables for all geometries, LERs and O</a:t>
            </a:r>
            <a:r>
              <a:rPr lang="en-US" sz="2600" baseline="-25000" dirty="0" smtClean="0">
                <a:latin typeface="Times New Roman" charset="0"/>
                <a:ea typeface="Times New Roman" charset="0"/>
                <a:cs typeface="Times New Roman" charset="0"/>
              </a:rPr>
              <a:t>3</a:t>
            </a:r>
            <a:r>
              <a:rPr lang="en-US" sz="2600" dirty="0" smtClean="0">
                <a:latin typeface="Times New Roman" charset="0"/>
                <a:ea typeface="Times New Roman" charset="0"/>
                <a:cs typeface="Times New Roman" charset="0"/>
              </a:rPr>
              <a:t> and SO</a:t>
            </a:r>
            <a:r>
              <a:rPr lang="en-US" sz="2600" baseline="-25000" dirty="0" smtClean="0">
                <a:latin typeface="Times New Roman" charset="0"/>
                <a:ea typeface="Times New Roman" charset="0"/>
                <a:cs typeface="Times New Roman" charset="0"/>
              </a:rPr>
              <a:t>2</a:t>
            </a:r>
            <a:r>
              <a:rPr lang="en-US" sz="2600" dirty="0" smtClean="0">
                <a:latin typeface="Times New Roman" charset="0"/>
                <a:ea typeface="Times New Roman" charset="0"/>
                <a:cs typeface="Times New Roman" charset="0"/>
              </a:rPr>
              <a:t> profiles (LUTs)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967"/>
            <a:ext cx="1016001" cy="589718"/>
          </a:xfrm>
          <a:prstGeom prst="rect">
            <a:avLst/>
          </a:prstGeom>
        </p:spPr>
      </p:pic>
    </p:spTree>
    <p:extLst>
      <p:ext uri="{BB962C8B-B14F-4D97-AF65-F5344CB8AC3E}">
        <p14:creationId xmlns:p14="http://schemas.microsoft.com/office/powerpoint/2010/main" val="185012427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527FCEA-6143-4C5E-8C45-8AC9237ADE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BE016956-CE9F-4946-8834-A8BC3529D0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603670"/>
            <a:ext cx="3135249" cy="2788074"/>
          </a:xfrm>
          <a:prstGeom prst="rect">
            <a:avLst/>
          </a:prstGeom>
          <a:solidFill>
            <a:schemeClr val="bg1"/>
          </a:solidFill>
          <a:ln>
            <a:solidFill>
              <a:srgbClr val="5BF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7D9F91F-72C9-4DB9-ABD0-A8180D8262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480060"/>
            <a:ext cx="3135249" cy="2788074"/>
          </a:xfrm>
          <a:prstGeom prst="rect">
            <a:avLst/>
          </a:prstGeom>
          <a:solidFill>
            <a:schemeClr val="bg1"/>
          </a:solidFill>
          <a:ln>
            <a:solidFill>
              <a:srgbClr val="5BF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1A9F23AD-7A55-49F3-A3EC-743F47F36B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7759" y="487090"/>
            <a:ext cx="5056386" cy="5897880"/>
          </a:xfrm>
          <a:prstGeom prst="rect">
            <a:avLst/>
          </a:prstGeom>
          <a:solidFill>
            <a:schemeClr val="bg1"/>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36" y="1046262"/>
            <a:ext cx="4811776" cy="481177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232" y="714608"/>
            <a:ext cx="2471631" cy="2471631"/>
          </a:xfrm>
          <a:prstGeom prst="rect">
            <a:avLst/>
          </a:prstGeom>
        </p:spPr>
      </p:pic>
      <p:sp>
        <p:nvSpPr>
          <p:cNvPr id="6" name="TextBox 5"/>
          <p:cNvSpPr txBox="1"/>
          <p:nvPr/>
        </p:nvSpPr>
        <p:spPr>
          <a:xfrm>
            <a:off x="357760" y="588878"/>
            <a:ext cx="5056386" cy="369332"/>
          </a:xfrm>
          <a:prstGeom prst="rect">
            <a:avLst/>
          </a:prstGeom>
          <a:noFill/>
        </p:spPr>
        <p:txBody>
          <a:bodyPr wrap="square" rtlCol="0">
            <a:spAutoFit/>
          </a:bodyPr>
          <a:lstStyle/>
          <a:p>
            <a:pPr algn="ctr"/>
            <a:r>
              <a:rPr lang="en-US" dirty="0" smtClean="0"/>
              <a:t>Solar Zenith Angle</a:t>
            </a:r>
            <a:endParaRPr lang="en-US" dirty="0"/>
          </a:p>
        </p:txBody>
      </p:sp>
      <p:sp>
        <p:nvSpPr>
          <p:cNvPr id="7" name="TextBox 6"/>
          <p:cNvSpPr txBox="1"/>
          <p:nvPr/>
        </p:nvSpPr>
        <p:spPr>
          <a:xfrm>
            <a:off x="0" y="-11430"/>
            <a:ext cx="9144000" cy="523220"/>
          </a:xfrm>
          <a:prstGeom prst="rect">
            <a:avLst/>
          </a:prstGeom>
          <a:noFill/>
        </p:spPr>
        <p:txBody>
          <a:bodyPr wrap="square" rtlCol="0">
            <a:spAutoFit/>
          </a:bodyPr>
          <a:lstStyle/>
          <a:p>
            <a:pPr algn="ctr"/>
            <a:r>
              <a:rPr lang="en-US" sz="2800" dirty="0" smtClean="0">
                <a:latin typeface="Times New Roman" charset="0"/>
                <a:ea typeface="Times New Roman" charset="0"/>
                <a:cs typeface="Times New Roman" charset="0"/>
              </a:rPr>
              <a:t>EPIC Viewing Geometry</a:t>
            </a:r>
            <a:endParaRPr lang="en-US" sz="2800" dirty="0">
              <a:latin typeface="Times New Roman" charset="0"/>
              <a:ea typeface="Times New Roman" charset="0"/>
              <a:cs typeface="Times New Roman" charset="0"/>
            </a:endParaRPr>
          </a:p>
        </p:txBody>
      </p:sp>
      <p:sp>
        <p:nvSpPr>
          <p:cNvPr id="12" name="TextBox 11"/>
          <p:cNvSpPr txBox="1"/>
          <p:nvPr/>
        </p:nvSpPr>
        <p:spPr>
          <a:xfrm>
            <a:off x="5650990" y="398815"/>
            <a:ext cx="3135250" cy="369332"/>
          </a:xfrm>
          <a:prstGeom prst="rect">
            <a:avLst/>
          </a:prstGeom>
          <a:noFill/>
        </p:spPr>
        <p:txBody>
          <a:bodyPr wrap="square" rtlCol="0">
            <a:spAutoFit/>
          </a:bodyPr>
          <a:lstStyle/>
          <a:p>
            <a:pPr algn="ctr"/>
            <a:r>
              <a:rPr lang="en-US" dirty="0" smtClean="0"/>
              <a:t>Viewing Zenith Angle</a:t>
            </a:r>
            <a:endParaRPr lang="en-US" dirty="0"/>
          </a:p>
        </p:txBody>
      </p:sp>
      <p:sp>
        <p:nvSpPr>
          <p:cNvPr id="14" name="TextBox 13"/>
          <p:cNvSpPr txBox="1"/>
          <p:nvPr/>
        </p:nvSpPr>
        <p:spPr>
          <a:xfrm>
            <a:off x="5630422" y="3537885"/>
            <a:ext cx="3135250" cy="369332"/>
          </a:xfrm>
          <a:prstGeom prst="rect">
            <a:avLst/>
          </a:prstGeom>
          <a:noFill/>
        </p:spPr>
        <p:txBody>
          <a:bodyPr wrap="square" rtlCol="0">
            <a:spAutoFit/>
          </a:bodyPr>
          <a:lstStyle/>
          <a:p>
            <a:pPr algn="ctr"/>
            <a:r>
              <a:rPr lang="en-US" dirty="0" smtClean="0"/>
              <a:t>Relative Azimuth Angle</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2232" y="3836877"/>
            <a:ext cx="2470912" cy="247091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7923412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28600" y="1900678"/>
            <a:ext cx="8583930" cy="4803060"/>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 y="-12761"/>
            <a:ext cx="9144000" cy="646331"/>
          </a:xfrm>
          <a:prstGeom prst="rect">
            <a:avLst/>
          </a:prstGeom>
          <a:noFill/>
        </p:spPr>
        <p:txBody>
          <a:bodyPr wrap="square" rtlCol="0">
            <a:spAutoFit/>
          </a:bodyPr>
          <a:lstStyle/>
          <a:p>
            <a:pPr algn="ctr"/>
            <a:r>
              <a:rPr lang="en-US" sz="3600" dirty="0" smtClean="0">
                <a:latin typeface="Times New Roman"/>
                <a:cs typeface="Times New Roman"/>
              </a:rPr>
              <a:t>EPIC SO</a:t>
            </a:r>
            <a:r>
              <a:rPr lang="en-US" sz="3600" baseline="-25000" dirty="0" smtClean="0">
                <a:latin typeface="Times New Roman"/>
                <a:cs typeface="Times New Roman"/>
              </a:rPr>
              <a:t>2</a:t>
            </a:r>
            <a:r>
              <a:rPr lang="en-US" sz="3600" dirty="0" smtClean="0">
                <a:latin typeface="Times New Roman"/>
                <a:cs typeface="Times New Roman"/>
              </a:rPr>
              <a:t> Algorithm: Step 2</a:t>
            </a:r>
            <a:endParaRPr lang="en-US" sz="3600" dirty="0">
              <a:latin typeface="Times New Roman"/>
              <a:cs typeface="Times New Roman"/>
            </a:endParaRPr>
          </a:p>
        </p:txBody>
      </p:sp>
      <p:sp>
        <p:nvSpPr>
          <p:cNvPr id="5" name="TextBox 4"/>
          <p:cNvSpPr txBox="1"/>
          <p:nvPr/>
        </p:nvSpPr>
        <p:spPr>
          <a:xfrm>
            <a:off x="1524000" y="838200"/>
            <a:ext cx="184666" cy="369332"/>
          </a:xfrm>
          <a:prstGeom prst="rect">
            <a:avLst/>
          </a:prstGeom>
          <a:noFill/>
        </p:spPr>
        <p:txBody>
          <a:bodyPr wrap="none" rtlCol="0">
            <a:spAutoFit/>
          </a:bodyPr>
          <a:lstStyle/>
          <a:p>
            <a:endParaRPr lang="en-US" dirty="0"/>
          </a:p>
        </p:txBody>
      </p:sp>
      <p:sp>
        <p:nvSpPr>
          <p:cNvPr id="10" name="TextBox 9"/>
          <p:cNvSpPr txBox="1"/>
          <p:nvPr/>
        </p:nvSpPr>
        <p:spPr>
          <a:xfrm>
            <a:off x="285239" y="2863023"/>
            <a:ext cx="8359815" cy="646331"/>
          </a:xfrm>
          <a:prstGeom prst="rect">
            <a:avLst/>
          </a:prstGeom>
          <a:noFill/>
        </p:spPr>
        <p:txBody>
          <a:bodyPr wrap="square" rtlCol="0">
            <a:spAutoFit/>
          </a:bodyPr>
          <a:lstStyle/>
          <a:p>
            <a:pPr algn="ctr"/>
            <a:r>
              <a:rPr lang="en-US" dirty="0" smtClean="0">
                <a:latin typeface="Times New Roman" charset="0"/>
                <a:ea typeface="Times New Roman" charset="0"/>
                <a:cs typeface="Times New Roman" charset="0"/>
              </a:rPr>
              <a:t>N</a:t>
            </a:r>
            <a:r>
              <a:rPr lang="en-US" baseline="-25000" dirty="0" smtClean="0">
                <a:latin typeface="Times New Roman" charset="0"/>
                <a:ea typeface="Times New Roman" charset="0"/>
                <a:cs typeface="Times New Roman" charset="0"/>
              </a:rPr>
              <a:t>M</a:t>
            </a:r>
            <a:r>
              <a:rPr lang="en-US" dirty="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Measured N= -100*log</a:t>
            </a:r>
            <a:r>
              <a:rPr lang="en-US" baseline="-25000" dirty="0" smtClean="0">
                <a:latin typeface="Times New Roman" charset="0"/>
                <a:ea typeface="Times New Roman" charset="0"/>
                <a:cs typeface="Times New Roman" charset="0"/>
              </a:rPr>
              <a:t>10</a:t>
            </a:r>
            <a:r>
              <a:rPr lang="en-US" dirty="0" smtClean="0">
                <a:latin typeface="Times New Roman" charset="0"/>
                <a:ea typeface="Times New Roman" charset="0"/>
                <a:cs typeface="Times New Roman" charset="0"/>
              </a:rPr>
              <a:t>(I/F),  N</a:t>
            </a:r>
            <a:r>
              <a:rPr lang="en-US" baseline="-25000" dirty="0" smtClean="0">
                <a:latin typeface="Times New Roman" charset="0"/>
                <a:ea typeface="Times New Roman" charset="0"/>
                <a:cs typeface="Times New Roman" charset="0"/>
              </a:rPr>
              <a:t>C</a:t>
            </a:r>
            <a:r>
              <a:rPr lang="en-US" dirty="0">
                <a:latin typeface="Times New Roman" charset="0"/>
                <a:ea typeface="Times New Roman" charset="0"/>
                <a:cs typeface="Times New Roman" charset="0"/>
              </a:rPr>
              <a:t>:</a:t>
            </a:r>
            <a:r>
              <a:rPr lang="en-US" dirty="0" smtClean="0">
                <a:latin typeface="Times New Roman" charset="0"/>
                <a:ea typeface="Times New Roman" charset="0"/>
                <a:cs typeface="Times New Roman" charset="0"/>
              </a:rPr>
              <a:t> Calculated </a:t>
            </a:r>
            <a:r>
              <a:rPr lang="en-US" dirty="0">
                <a:latin typeface="Times New Roman" charset="0"/>
                <a:ea typeface="Times New Roman" charset="0"/>
                <a:cs typeface="Times New Roman" charset="0"/>
              </a:rPr>
              <a:t>N= -100*log</a:t>
            </a:r>
            <a:r>
              <a:rPr lang="en-US" baseline="-25000" dirty="0">
                <a:latin typeface="Times New Roman" charset="0"/>
                <a:ea typeface="Times New Roman" charset="0"/>
                <a:cs typeface="Times New Roman" charset="0"/>
              </a:rPr>
              <a:t>10</a:t>
            </a:r>
            <a:r>
              <a:rPr lang="en-US" dirty="0">
                <a:latin typeface="Times New Roman" charset="0"/>
                <a:ea typeface="Times New Roman" charset="0"/>
                <a:cs typeface="Times New Roman" charset="0"/>
              </a:rPr>
              <a:t> (I/F)</a:t>
            </a:r>
            <a:endParaRPr lang="en-US" dirty="0" smtClean="0">
              <a:latin typeface="Times New Roman" charset="0"/>
              <a:ea typeface="Times New Roman" charset="0"/>
              <a:cs typeface="Times New Roman" charset="0"/>
            </a:endParaRPr>
          </a:p>
          <a:p>
            <a:pPr algn="ctr"/>
            <a:r>
              <a:rPr lang="en-US" dirty="0" err="1" smtClean="0">
                <a:latin typeface="Times New Roman" charset="0"/>
                <a:ea typeface="Times New Roman" charset="0"/>
                <a:cs typeface="Times New Roman" charset="0"/>
              </a:rPr>
              <a:t>dN</a:t>
            </a:r>
            <a:r>
              <a:rPr lang="en-US" dirty="0" smtClean="0">
                <a:latin typeface="Times New Roman" charset="0"/>
                <a:ea typeface="Times New Roman" charset="0"/>
                <a:cs typeface="Times New Roman" charset="0"/>
              </a:rPr>
              <a:t>/dSO</a:t>
            </a:r>
            <a:r>
              <a:rPr lang="en-US" baseline="-25000" dirty="0" smtClean="0">
                <a:latin typeface="Times New Roman" charset="0"/>
                <a:ea typeface="Times New Roman" charset="0"/>
                <a:cs typeface="Times New Roman" charset="0"/>
              </a:rPr>
              <a:t>2</a:t>
            </a:r>
            <a:r>
              <a:rPr lang="en-US" dirty="0" smtClean="0">
                <a:latin typeface="Times New Roman" charset="0"/>
                <a:ea typeface="Times New Roman" charset="0"/>
                <a:cs typeface="Times New Roman" charset="0"/>
              </a:rPr>
              <a:t>, </a:t>
            </a:r>
            <a:r>
              <a:rPr lang="en-US" dirty="0" err="1" smtClean="0">
                <a:latin typeface="Times New Roman" charset="0"/>
                <a:ea typeface="Times New Roman" charset="0"/>
                <a:cs typeface="Times New Roman" charset="0"/>
              </a:rPr>
              <a:t>dN</a:t>
            </a:r>
            <a:r>
              <a:rPr lang="en-US" dirty="0" smtClean="0">
                <a:latin typeface="Times New Roman" charset="0"/>
                <a:ea typeface="Times New Roman" charset="0"/>
                <a:cs typeface="Times New Roman" charset="0"/>
              </a:rPr>
              <a:t>/</a:t>
            </a:r>
            <a:r>
              <a:rPr lang="en-US" dirty="0" err="1" smtClean="0">
                <a:latin typeface="Times New Roman" charset="0"/>
                <a:ea typeface="Times New Roman" charset="0"/>
                <a:cs typeface="Times New Roman" charset="0"/>
              </a:rPr>
              <a:t>dR</a:t>
            </a:r>
            <a:r>
              <a:rPr lang="en-US" dirty="0" smtClean="0">
                <a:latin typeface="Times New Roman" charset="0"/>
                <a:ea typeface="Times New Roman" charset="0"/>
                <a:cs typeface="Times New Roman" charset="0"/>
              </a:rPr>
              <a:t> represent sensitivities of N </a:t>
            </a:r>
            <a:r>
              <a:rPr lang="en-US" dirty="0" err="1" smtClean="0">
                <a:latin typeface="Times New Roman" charset="0"/>
                <a:ea typeface="Times New Roman" charset="0"/>
                <a:cs typeface="Times New Roman" charset="0"/>
              </a:rPr>
              <a:t>vrt</a:t>
            </a:r>
            <a:r>
              <a:rPr lang="en-US" dirty="0" smtClean="0">
                <a:latin typeface="Times New Roman" charset="0"/>
                <a:ea typeface="Times New Roman" charset="0"/>
                <a:cs typeface="Times New Roman" charset="0"/>
              </a:rPr>
              <a:t> SO</a:t>
            </a:r>
            <a:r>
              <a:rPr lang="en-US" baseline="-25000" dirty="0" smtClean="0">
                <a:latin typeface="Times New Roman" charset="0"/>
                <a:ea typeface="Times New Roman" charset="0"/>
                <a:cs typeface="Times New Roman" charset="0"/>
              </a:rPr>
              <a:t>2</a:t>
            </a:r>
            <a:r>
              <a:rPr lang="en-US" dirty="0">
                <a:latin typeface="Times New Roman" charset="0"/>
                <a:ea typeface="Times New Roman" charset="0"/>
                <a:cs typeface="Times New Roman" charset="0"/>
              </a:rPr>
              <a:t> </a:t>
            </a:r>
            <a:r>
              <a:rPr lang="en-US" dirty="0" smtClean="0">
                <a:latin typeface="Times New Roman" charset="0"/>
                <a:ea typeface="Times New Roman" charset="0"/>
                <a:cs typeface="Times New Roman" charset="0"/>
              </a:rPr>
              <a:t>and Reflectivity.</a:t>
            </a:r>
            <a:endParaRPr lang="en-US" dirty="0">
              <a:latin typeface="Times New Roman" charset="0"/>
              <a:ea typeface="Times New Roman" charset="0"/>
              <a:cs typeface="Times New Roman" charset="0"/>
            </a:endParaRPr>
          </a:p>
        </p:txBody>
      </p:sp>
      <p:sp>
        <p:nvSpPr>
          <p:cNvPr id="11" name="Rectangle 10"/>
          <p:cNvSpPr/>
          <p:nvPr/>
        </p:nvSpPr>
        <p:spPr>
          <a:xfrm>
            <a:off x="228600" y="658544"/>
            <a:ext cx="8583930" cy="1200328"/>
          </a:xfrm>
          <a:prstGeom prst="rect">
            <a:avLst/>
          </a:prstGeom>
          <a:solidFill>
            <a:schemeClr val="accent6">
              <a:lumMod val="40000"/>
              <a:lumOff val="60000"/>
            </a:schemeClr>
          </a:solidFill>
          <a:ln w="38100">
            <a:solidFill>
              <a:schemeClr val="tx1"/>
            </a:solidFill>
          </a:ln>
        </p:spPr>
        <p:txBody>
          <a:bodyPr wrap="square">
            <a:spAutoFit/>
          </a:bodyPr>
          <a:lstStyle/>
          <a:p>
            <a:pPr algn="ctr"/>
            <a:r>
              <a:rPr lang="en-US" sz="2400" dirty="0" smtClean="0">
                <a:latin typeface="Times New Roman"/>
                <a:cs typeface="Times New Roman"/>
              </a:rPr>
              <a:t>Step 2 reduces false positive and negative SO</a:t>
            </a:r>
            <a:r>
              <a:rPr lang="en-US" sz="2400" baseline="-25000" dirty="0" smtClean="0">
                <a:latin typeface="Times New Roman"/>
                <a:cs typeface="Times New Roman"/>
              </a:rPr>
              <a:t>2</a:t>
            </a:r>
            <a:r>
              <a:rPr lang="en-US" sz="2400" dirty="0" smtClean="0">
                <a:latin typeface="Times New Roman"/>
                <a:cs typeface="Times New Roman"/>
              </a:rPr>
              <a:t> artifacts due to spatial and temporal mismatch between 4 UV channels </a:t>
            </a:r>
          </a:p>
          <a:p>
            <a:pPr algn="ctr"/>
            <a:r>
              <a:rPr lang="en-US" sz="2400" dirty="0" smtClean="0">
                <a:latin typeface="Times New Roman"/>
                <a:cs typeface="Times New Roman"/>
              </a:rPr>
              <a:t>that are not completely accounted for in Level 1B processing </a:t>
            </a:r>
          </a:p>
        </p:txBody>
      </p:sp>
      <p:sp>
        <p:nvSpPr>
          <p:cNvPr id="9" name="TextBox 8"/>
          <p:cNvSpPr txBox="1"/>
          <p:nvPr/>
        </p:nvSpPr>
        <p:spPr>
          <a:xfrm>
            <a:off x="285239" y="3706034"/>
            <a:ext cx="8583930" cy="2375009"/>
          </a:xfrm>
          <a:prstGeom prst="rect">
            <a:avLst/>
          </a:prstGeom>
          <a:noFill/>
          <a:ln w="38100">
            <a:noFill/>
          </a:ln>
        </p:spPr>
        <p:txBody>
          <a:bodyPr wrap="square" rtlCol="0">
            <a:spAutoFit/>
          </a:bodyPr>
          <a:lstStyle/>
          <a:p>
            <a:pPr>
              <a:lnSpc>
                <a:spcPct val="150000"/>
              </a:lnSpc>
              <a:buSzPct val="140000"/>
              <a:buFont typeface="Arial"/>
              <a:buChar char="•"/>
            </a:pPr>
            <a:r>
              <a:rPr lang="en-US" sz="2000" dirty="0" smtClean="0">
                <a:latin typeface="Times New Roman"/>
                <a:cs typeface="Times New Roman"/>
              </a:rPr>
              <a:t> </a:t>
            </a:r>
            <a:r>
              <a:rPr lang="en-US" sz="2000" dirty="0">
                <a:latin typeface="Times New Roman"/>
                <a:ea typeface="Times New Roman" charset="0"/>
                <a:cs typeface="Times New Roman"/>
              </a:rPr>
              <a:t>Use </a:t>
            </a:r>
            <a:r>
              <a:rPr lang="en-US" sz="2000" dirty="0" smtClean="0">
                <a:latin typeface="Times New Roman"/>
                <a:ea typeface="Times New Roman" charset="0"/>
                <a:cs typeface="Times New Roman"/>
              </a:rPr>
              <a:t>Step 1 retrieved </a:t>
            </a:r>
            <a:r>
              <a:rPr lang="en-US" sz="2000" dirty="0">
                <a:latin typeface="Times New Roman"/>
                <a:ea typeface="Times New Roman" charset="0"/>
                <a:cs typeface="Times New Roman"/>
              </a:rPr>
              <a:t>quantities (SO</a:t>
            </a:r>
            <a:r>
              <a:rPr lang="en-US" sz="2000" baseline="-25000" dirty="0">
                <a:latin typeface="Times New Roman"/>
                <a:ea typeface="Times New Roman" charset="0"/>
                <a:cs typeface="Times New Roman"/>
              </a:rPr>
              <a:t>2</a:t>
            </a:r>
            <a:r>
              <a:rPr lang="en-US" sz="2000" dirty="0">
                <a:latin typeface="Times New Roman"/>
                <a:ea typeface="Times New Roman" charset="0"/>
                <a:cs typeface="Times New Roman"/>
              </a:rPr>
              <a:t>, </a:t>
            </a:r>
            <a:r>
              <a:rPr lang="en-US" sz="2000" dirty="0" err="1">
                <a:latin typeface="Times New Roman"/>
                <a:ea typeface="Times New Roman" charset="0"/>
                <a:cs typeface="Times New Roman"/>
              </a:rPr>
              <a:t>dR</a:t>
            </a:r>
            <a:r>
              <a:rPr lang="en-US" sz="2000" dirty="0">
                <a:latin typeface="Times New Roman"/>
                <a:ea typeface="Times New Roman" charset="0"/>
                <a:cs typeface="Times New Roman"/>
              </a:rPr>
              <a:t>/</a:t>
            </a:r>
            <a:r>
              <a:rPr lang="en-US" sz="2000" dirty="0" err="1">
                <a:latin typeface="Times New Roman"/>
                <a:cs typeface="Times New Roman"/>
              </a:rPr>
              <a:t>dλ</a:t>
            </a:r>
            <a:r>
              <a:rPr lang="en-US" sz="2000" dirty="0">
                <a:latin typeface="Times New Roman"/>
                <a:cs typeface="Times New Roman"/>
              </a:rPr>
              <a:t> and </a:t>
            </a:r>
            <a:r>
              <a:rPr lang="en-US" sz="2000" dirty="0" smtClean="0">
                <a:latin typeface="Times New Roman"/>
                <a:cs typeface="Times New Roman"/>
              </a:rPr>
              <a:t>R</a:t>
            </a:r>
            <a:r>
              <a:rPr lang="en-US" sz="2000" dirty="0">
                <a:latin typeface="Times New Roman"/>
                <a:cs typeface="Times New Roman"/>
              </a:rPr>
              <a:t>)</a:t>
            </a:r>
            <a:r>
              <a:rPr lang="en-US" sz="2000" dirty="0">
                <a:latin typeface="Times New Roman"/>
                <a:ea typeface="Times New Roman" charset="0"/>
                <a:cs typeface="Times New Roman"/>
              </a:rPr>
              <a:t> </a:t>
            </a:r>
            <a:r>
              <a:rPr lang="en-US" sz="2000" dirty="0" smtClean="0">
                <a:latin typeface="Times New Roman"/>
                <a:ea typeface="Times New Roman" charset="0"/>
                <a:cs typeface="Times New Roman"/>
              </a:rPr>
              <a:t>as </a:t>
            </a:r>
            <a:r>
              <a:rPr lang="en-US" sz="2000" dirty="0">
                <a:latin typeface="Times New Roman"/>
                <a:ea typeface="Times New Roman" charset="0"/>
                <a:cs typeface="Times New Roman"/>
              </a:rPr>
              <a:t>first guess </a:t>
            </a:r>
            <a:endParaRPr lang="en-US" sz="2000" dirty="0" smtClean="0">
              <a:latin typeface="Times New Roman"/>
              <a:ea typeface="Times New Roman" charset="0"/>
              <a:cs typeface="Times New Roman"/>
            </a:endParaRPr>
          </a:p>
          <a:p>
            <a:pPr>
              <a:lnSpc>
                <a:spcPct val="150000"/>
              </a:lnSpc>
              <a:buSzPct val="140000"/>
              <a:buFont typeface="Arial"/>
              <a:buChar char="•"/>
            </a:pPr>
            <a:r>
              <a:rPr lang="en-US" sz="2000" dirty="0">
                <a:latin typeface="Times New Roman" charset="0"/>
                <a:ea typeface="Times New Roman" charset="0"/>
                <a:cs typeface="Times New Roman" charset="0"/>
              </a:rPr>
              <a:t>Apply 31 x 31 box smoothing to Step 1 </a:t>
            </a:r>
            <a:r>
              <a:rPr lang="en-US" sz="2000" dirty="0" smtClean="0">
                <a:latin typeface="Times New Roman" charset="0"/>
                <a:ea typeface="Times New Roman" charset="0"/>
                <a:cs typeface="Times New Roman" charset="0"/>
              </a:rPr>
              <a:t>O</a:t>
            </a:r>
            <a:r>
              <a:rPr lang="en-US" sz="2000" baseline="-25000" dirty="0" smtClean="0">
                <a:latin typeface="Times New Roman" charset="0"/>
                <a:ea typeface="Times New Roman" charset="0"/>
                <a:cs typeface="Times New Roman" charset="0"/>
              </a:rPr>
              <a:t>3</a:t>
            </a:r>
            <a:r>
              <a:rPr lang="en-US" sz="2000" dirty="0" smtClean="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to obtain a smoothed ozone field for full disc image. Use </a:t>
            </a:r>
            <a:r>
              <a:rPr lang="en-US" sz="2000" dirty="0" smtClean="0">
                <a:latin typeface="Times New Roman" charset="0"/>
                <a:ea typeface="Times New Roman" charset="0"/>
                <a:cs typeface="Times New Roman" charset="0"/>
              </a:rPr>
              <a:t>smoothed </a:t>
            </a:r>
            <a:r>
              <a:rPr lang="en-US" sz="2000" dirty="0">
                <a:latin typeface="Times New Roman" charset="0"/>
                <a:ea typeface="Times New Roman" charset="0"/>
                <a:cs typeface="Times New Roman" charset="0"/>
              </a:rPr>
              <a:t>O</a:t>
            </a:r>
            <a:r>
              <a:rPr lang="en-US" sz="2000" baseline="-25000" dirty="0">
                <a:latin typeface="Times New Roman" charset="0"/>
                <a:ea typeface="Times New Roman" charset="0"/>
                <a:cs typeface="Times New Roman" charset="0"/>
              </a:rPr>
              <a:t>3</a:t>
            </a:r>
            <a:r>
              <a:rPr lang="en-US" sz="2000" dirty="0" smtClean="0">
                <a:latin typeface="Times New Roman" charset="0"/>
                <a:ea typeface="Times New Roman" charset="0"/>
                <a:cs typeface="Times New Roman" charset="0"/>
              </a:rPr>
              <a:t> for calculating sensitivities </a:t>
            </a:r>
            <a:r>
              <a:rPr lang="en-US" sz="2000" dirty="0" err="1" smtClean="0">
                <a:latin typeface="Times New Roman" charset="0"/>
                <a:ea typeface="Times New Roman" charset="0"/>
                <a:cs typeface="Times New Roman" charset="0"/>
              </a:rPr>
              <a:t>dN</a:t>
            </a:r>
            <a:r>
              <a:rPr lang="en-US" sz="2000" dirty="0" smtClean="0">
                <a:latin typeface="Times New Roman" charset="0"/>
                <a:ea typeface="Times New Roman" charset="0"/>
                <a:cs typeface="Times New Roman" charset="0"/>
              </a:rPr>
              <a:t>/dSO</a:t>
            </a:r>
            <a:r>
              <a:rPr lang="en-US" sz="2000" baseline="-25000" dirty="0" smtClean="0">
                <a:latin typeface="Times New Roman" charset="0"/>
                <a:ea typeface="Times New Roman" charset="0"/>
                <a:cs typeface="Times New Roman" charset="0"/>
              </a:rPr>
              <a:t>2</a:t>
            </a:r>
            <a:r>
              <a:rPr lang="en-US" sz="2000" dirty="0" smtClean="0">
                <a:latin typeface="Times New Roman" charset="0"/>
                <a:ea typeface="Times New Roman" charset="0"/>
                <a:cs typeface="Times New Roman" charset="0"/>
              </a:rPr>
              <a:t> and </a:t>
            </a:r>
            <a:r>
              <a:rPr lang="en-US" sz="2000" dirty="0" err="1" smtClean="0">
                <a:latin typeface="Times New Roman" charset="0"/>
                <a:ea typeface="Times New Roman" charset="0"/>
                <a:cs typeface="Times New Roman" charset="0"/>
              </a:rPr>
              <a:t>dN</a:t>
            </a:r>
            <a:r>
              <a:rPr lang="en-US" sz="2000" dirty="0" smtClean="0">
                <a:latin typeface="Times New Roman" charset="0"/>
                <a:ea typeface="Times New Roman" charset="0"/>
                <a:cs typeface="Times New Roman" charset="0"/>
              </a:rPr>
              <a:t>/</a:t>
            </a:r>
            <a:r>
              <a:rPr lang="en-US" sz="2000" dirty="0" err="1" smtClean="0">
                <a:latin typeface="Times New Roman" charset="0"/>
                <a:ea typeface="Times New Roman" charset="0"/>
                <a:cs typeface="Times New Roman" charset="0"/>
              </a:rPr>
              <a:t>dR</a:t>
            </a:r>
            <a:endParaRPr lang="en-US" sz="2000" dirty="0" smtClean="0">
              <a:latin typeface="Times New Roman" charset="0"/>
              <a:ea typeface="Times New Roman" charset="0"/>
              <a:cs typeface="Times New Roman" charset="0"/>
            </a:endParaRPr>
          </a:p>
          <a:p>
            <a:pPr>
              <a:lnSpc>
                <a:spcPct val="150000"/>
              </a:lnSpc>
              <a:buSzPct val="140000"/>
              <a:buFont typeface="Arial"/>
              <a:buChar char="•"/>
            </a:pPr>
            <a:r>
              <a:rPr lang="en-US" sz="2000" dirty="0" smtClean="0">
                <a:latin typeface="Times New Roman" charset="0"/>
                <a:ea typeface="Times New Roman" charset="0"/>
                <a:cs typeface="Times New Roman" charset="0"/>
              </a:rPr>
              <a:t> Invert 2x2 </a:t>
            </a:r>
            <a:r>
              <a:rPr lang="en-US" sz="2000" b="1" dirty="0" smtClean="0">
                <a:latin typeface="Times New Roman" charset="0"/>
                <a:ea typeface="Times New Roman" charset="0"/>
                <a:cs typeface="Times New Roman" charset="0"/>
              </a:rPr>
              <a:t>K</a:t>
            </a:r>
            <a:r>
              <a:rPr lang="en-US" sz="2000" dirty="0" smtClean="0">
                <a:latin typeface="Times New Roman" charset="0"/>
                <a:ea typeface="Times New Roman" charset="0"/>
                <a:cs typeface="Times New Roman" charset="0"/>
              </a:rPr>
              <a:t> </a:t>
            </a:r>
            <a:r>
              <a:rPr lang="en-US" sz="2000" dirty="0">
                <a:latin typeface="Times New Roman" charset="0"/>
                <a:ea typeface="Times New Roman" charset="0"/>
                <a:cs typeface="Times New Roman" charset="0"/>
              </a:rPr>
              <a:t>matrix to retrieve </a:t>
            </a:r>
            <a:r>
              <a:rPr lang="en-US" sz="2000" dirty="0" smtClean="0">
                <a:latin typeface="Times New Roman" charset="0"/>
                <a:ea typeface="Times New Roman" charset="0"/>
                <a:cs typeface="Times New Roman" charset="0"/>
              </a:rPr>
              <a:t>corrections </a:t>
            </a:r>
            <a:r>
              <a:rPr lang="en-US" sz="2000" dirty="0" err="1" smtClean="0">
                <a:latin typeface="Times New Roman" charset="0"/>
                <a:ea typeface="Times New Roman" charset="0"/>
                <a:cs typeface="Times New Roman" charset="0"/>
              </a:rPr>
              <a:t>Δx</a:t>
            </a:r>
            <a:r>
              <a:rPr lang="en-US" sz="2000" baseline="-25000" dirty="0" err="1"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 ΔSO</a:t>
            </a:r>
            <a:r>
              <a:rPr lang="en-US" sz="2000" baseline="-25000" dirty="0" smtClean="0">
                <a:latin typeface="Times New Roman" charset="0"/>
                <a:ea typeface="Times New Roman" charset="0"/>
                <a:cs typeface="Times New Roman" charset="0"/>
              </a:rPr>
              <a:t>2</a:t>
            </a:r>
            <a:r>
              <a:rPr lang="en-US" sz="2000" dirty="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and </a:t>
            </a:r>
            <a:r>
              <a:rPr lang="en-US" sz="2000" dirty="0" err="1">
                <a:latin typeface="Times New Roman" charset="0"/>
                <a:ea typeface="Times New Roman" charset="0"/>
                <a:cs typeface="Times New Roman" charset="0"/>
              </a:rPr>
              <a:t>Δ</a:t>
            </a:r>
            <a:r>
              <a:rPr lang="en-US" sz="2000" dirty="0">
                <a:latin typeface="Times New Roman" charset="0"/>
                <a:ea typeface="Times New Roman" charset="0"/>
                <a:cs typeface="Times New Roman" charset="0"/>
              </a:rPr>
              <a:t>(</a:t>
            </a:r>
            <a:r>
              <a:rPr lang="en-US" sz="2000" dirty="0" err="1">
                <a:latin typeface="Times New Roman" charset="0"/>
                <a:ea typeface="Times New Roman" charset="0"/>
                <a:cs typeface="Times New Roman" charset="0"/>
              </a:rPr>
              <a:t>dR</a:t>
            </a:r>
            <a:r>
              <a:rPr lang="en-US" sz="2000" dirty="0">
                <a:latin typeface="Times New Roman" charset="0"/>
                <a:ea typeface="Times New Roman" charset="0"/>
                <a:cs typeface="Times New Roman" charset="0"/>
              </a:rPr>
              <a:t>/</a:t>
            </a:r>
            <a:r>
              <a:rPr lang="en-US" sz="2000" dirty="0" err="1">
                <a:latin typeface="Times New Roman" charset="0"/>
                <a:ea typeface="Times New Roman" charset="0"/>
                <a:cs typeface="Times New Roman" charset="0"/>
              </a:rPr>
              <a:t>dλ</a:t>
            </a:r>
            <a:r>
              <a:rPr lang="en-US" sz="2000" dirty="0">
                <a:latin typeface="Times New Roman" charset="0"/>
                <a:ea typeface="Times New Roman" charset="0"/>
                <a:cs typeface="Times New Roman" charset="0"/>
              </a:rPr>
              <a:t>) </a:t>
            </a:r>
            <a:endParaRPr lang="en-US" sz="2000" dirty="0" smtClean="0">
              <a:latin typeface="Times New Roman" charset="0"/>
              <a:ea typeface="Times New Roman" charset="0"/>
              <a:cs typeface="Times New Roman" charset="0"/>
            </a:endParaRPr>
          </a:p>
          <a:p>
            <a:pPr>
              <a:lnSpc>
                <a:spcPct val="150000"/>
              </a:lnSpc>
              <a:buSzPct val="140000"/>
              <a:buFont typeface="Arial"/>
              <a:buChar char="•"/>
            </a:pPr>
            <a:r>
              <a:rPr lang="en-US" sz="2000" dirty="0" smtClean="0">
                <a:latin typeface="Times New Roman" charset="0"/>
                <a:ea typeface="Times New Roman" charset="0"/>
                <a:cs typeface="Times New Roman" charset="0"/>
              </a:rPr>
              <a:t> Update state vector by iteration, where x</a:t>
            </a:r>
            <a:r>
              <a:rPr lang="en-US" sz="2000" baseline="-25000" dirty="0"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=x</a:t>
            </a:r>
            <a:r>
              <a:rPr lang="en-US" sz="2000" baseline="-25000" dirty="0" smtClean="0">
                <a:latin typeface="Times New Roman" charset="0"/>
                <a:ea typeface="Times New Roman" charset="0"/>
                <a:cs typeface="Times New Roman" charset="0"/>
              </a:rPr>
              <a:t>i-1</a:t>
            </a:r>
            <a:r>
              <a:rPr lang="en-US" sz="2000" dirty="0" smtClean="0">
                <a:latin typeface="Times New Roman" charset="0"/>
                <a:ea typeface="Times New Roman" charset="0"/>
                <a:cs typeface="Times New Roman" charset="0"/>
              </a:rPr>
              <a:t>+∆x</a:t>
            </a:r>
            <a:r>
              <a:rPr lang="en-US" sz="2000" baseline="-25000" dirty="0" smtClean="0">
                <a:latin typeface="Times New Roman" charset="0"/>
                <a:ea typeface="Times New Roman" charset="0"/>
                <a:cs typeface="Times New Roman" charset="0"/>
              </a:rPr>
              <a:t>i</a:t>
            </a:r>
            <a:r>
              <a:rPr lang="en-US" sz="2000" dirty="0" smtClean="0">
                <a:latin typeface="Times New Roman" charset="0"/>
                <a:ea typeface="Times New Roman" charset="0"/>
                <a:cs typeface="Times New Roman" charset="0"/>
              </a:rPr>
              <a:t> </a:t>
            </a:r>
          </a:p>
        </p:txBody>
      </p:sp>
      <p:pic>
        <p:nvPicPr>
          <p:cNvPr id="2" name="Picture 1" descr="Screen Shot 2017-09-27 at 12.21.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637" y="1900678"/>
            <a:ext cx="6975915" cy="902707"/>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3174922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401" y="1560373"/>
            <a:ext cx="3968749" cy="396874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18" y="1560373"/>
            <a:ext cx="3968751" cy="3968751"/>
          </a:xfrm>
          <a:prstGeom prst="rect">
            <a:avLst/>
          </a:prstGeom>
        </p:spPr>
      </p:pic>
      <p:sp>
        <p:nvSpPr>
          <p:cNvPr id="4" name="TextBox 3"/>
          <p:cNvSpPr txBox="1"/>
          <p:nvPr/>
        </p:nvSpPr>
        <p:spPr>
          <a:xfrm>
            <a:off x="271117" y="729376"/>
            <a:ext cx="3968751" cy="830997"/>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Total Column Ozone</a:t>
            </a:r>
          </a:p>
          <a:p>
            <a:pPr algn="ctr"/>
            <a:r>
              <a:rPr lang="en-US" sz="2400" dirty="0" smtClean="0">
                <a:latin typeface="Times New Roman" charset="0"/>
                <a:ea typeface="Times New Roman" charset="0"/>
                <a:cs typeface="Times New Roman" charset="0"/>
              </a:rPr>
              <a:t>Step 1</a:t>
            </a:r>
            <a:endParaRPr lang="en-US" sz="2400" dirty="0">
              <a:latin typeface="Times New Roman" charset="0"/>
              <a:ea typeface="Times New Roman" charset="0"/>
              <a:cs typeface="Times New Roman" charset="0"/>
            </a:endParaRPr>
          </a:p>
        </p:txBody>
      </p:sp>
      <p:sp>
        <p:nvSpPr>
          <p:cNvPr id="5" name="TextBox 4"/>
          <p:cNvSpPr txBox="1"/>
          <p:nvPr/>
        </p:nvSpPr>
        <p:spPr>
          <a:xfrm>
            <a:off x="4834680" y="764987"/>
            <a:ext cx="3968750" cy="830997"/>
          </a:xfrm>
          <a:prstGeom prst="rect">
            <a:avLst/>
          </a:prstGeom>
          <a:noFill/>
        </p:spPr>
        <p:txBody>
          <a:bodyPr wrap="square" rtlCol="0">
            <a:spAutoFit/>
          </a:bodyPr>
          <a:lstStyle/>
          <a:p>
            <a:pPr algn="ctr"/>
            <a:r>
              <a:rPr lang="en-US" sz="2400" dirty="0" smtClean="0">
                <a:latin typeface="Times New Roman" charset="0"/>
                <a:ea typeface="Times New Roman" charset="0"/>
                <a:cs typeface="Times New Roman" charset="0"/>
              </a:rPr>
              <a:t>Total Column Ozone</a:t>
            </a:r>
          </a:p>
          <a:p>
            <a:pPr algn="ctr"/>
            <a:r>
              <a:rPr lang="en-US" sz="2400" dirty="0" smtClean="0">
                <a:latin typeface="Times New Roman" charset="0"/>
                <a:ea typeface="Times New Roman" charset="0"/>
                <a:cs typeface="Times New Roman" charset="0"/>
              </a:rPr>
              <a:t>Step 2: Smoothed</a:t>
            </a:r>
          </a:p>
        </p:txBody>
      </p:sp>
      <p:sp>
        <p:nvSpPr>
          <p:cNvPr id="6" name="TextBox 5"/>
          <p:cNvSpPr txBox="1"/>
          <p:nvPr/>
        </p:nvSpPr>
        <p:spPr>
          <a:xfrm>
            <a:off x="-1" y="-12761"/>
            <a:ext cx="9144000" cy="646331"/>
          </a:xfrm>
          <a:prstGeom prst="rect">
            <a:avLst/>
          </a:prstGeom>
          <a:noFill/>
        </p:spPr>
        <p:txBody>
          <a:bodyPr wrap="square" rtlCol="0">
            <a:spAutoFit/>
          </a:bodyPr>
          <a:lstStyle/>
          <a:p>
            <a:pPr algn="ctr"/>
            <a:r>
              <a:rPr lang="en-US" sz="3600" dirty="0" smtClean="0">
                <a:latin typeface="Times New Roman"/>
                <a:cs typeface="Times New Roman"/>
              </a:rPr>
              <a:t>EPIC SO</a:t>
            </a:r>
            <a:r>
              <a:rPr lang="en-US" sz="3600" baseline="-25000" dirty="0" smtClean="0">
                <a:latin typeface="Times New Roman"/>
                <a:cs typeface="Times New Roman"/>
              </a:rPr>
              <a:t>2</a:t>
            </a:r>
            <a:r>
              <a:rPr lang="en-US" sz="3600" dirty="0" smtClean="0">
                <a:latin typeface="Times New Roman"/>
                <a:cs typeface="Times New Roman"/>
              </a:rPr>
              <a:t> diagnostic: Ozone </a:t>
            </a:r>
            <a:endParaRPr lang="en-US" sz="3600" dirty="0">
              <a:latin typeface="Times New Roman"/>
              <a:cs typeface="Times New Roman"/>
            </a:endParaRPr>
          </a:p>
        </p:txBody>
      </p:sp>
    </p:spTree>
    <p:extLst>
      <p:ext uri="{BB962C8B-B14F-4D97-AF65-F5344CB8AC3E}">
        <p14:creationId xmlns:p14="http://schemas.microsoft.com/office/powerpoint/2010/main" val="12279002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 y="-12761"/>
            <a:ext cx="9144000" cy="646331"/>
          </a:xfrm>
          <a:prstGeom prst="rect">
            <a:avLst/>
          </a:prstGeom>
          <a:noFill/>
        </p:spPr>
        <p:txBody>
          <a:bodyPr wrap="square" rtlCol="0">
            <a:spAutoFit/>
          </a:bodyPr>
          <a:lstStyle/>
          <a:p>
            <a:pPr algn="ctr"/>
            <a:r>
              <a:rPr lang="en-US" sz="3600" dirty="0" smtClean="0">
                <a:latin typeface="Times New Roman"/>
                <a:cs typeface="Times New Roman"/>
              </a:rPr>
              <a:t>EPIC SO</a:t>
            </a:r>
            <a:r>
              <a:rPr lang="en-US" sz="3600" baseline="-25000" dirty="0" smtClean="0">
                <a:latin typeface="Times New Roman"/>
                <a:cs typeface="Times New Roman"/>
              </a:rPr>
              <a:t>2 </a:t>
            </a:r>
            <a:r>
              <a:rPr lang="en-US" sz="3600" dirty="0" smtClean="0">
                <a:latin typeface="Times New Roman"/>
                <a:cs typeface="Times New Roman"/>
              </a:rPr>
              <a:t>diagnostic</a:t>
            </a:r>
            <a:endParaRPr lang="en-US" sz="3600" dirty="0">
              <a:latin typeface="Times New Roman"/>
              <a:cs typeface="Times New Roman"/>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582" y="1309252"/>
            <a:ext cx="2340864" cy="2340864"/>
          </a:xfrm>
          <a:prstGeom prst="rect">
            <a:avLst/>
          </a:prstGeom>
        </p:spPr>
      </p:pic>
      <p:sp>
        <p:nvSpPr>
          <p:cNvPr id="8" name="TextBox 7"/>
          <p:cNvSpPr txBox="1"/>
          <p:nvPr/>
        </p:nvSpPr>
        <p:spPr>
          <a:xfrm>
            <a:off x="755153" y="4787739"/>
            <a:ext cx="369332" cy="625635"/>
          </a:xfrm>
          <a:prstGeom prst="rect">
            <a:avLst/>
          </a:prstGeom>
          <a:noFill/>
        </p:spPr>
        <p:txBody>
          <a:bodyPr vert="vert" wrap="square" rtlCol="0">
            <a:spAutoFit/>
          </a:bodyPr>
          <a:lstStyle/>
          <a:p>
            <a:r>
              <a:rPr lang="en-US" sz="1200" b="1" dirty="0" smtClean="0">
                <a:solidFill>
                  <a:schemeClr val="bg1"/>
                </a:solidFill>
                <a:latin typeface="Times New Roman" charset="0"/>
                <a:ea typeface="Times New Roman" charset="0"/>
                <a:cs typeface="Times New Roman" charset="0"/>
              </a:rPr>
              <a:t>SO</a:t>
            </a:r>
            <a:r>
              <a:rPr lang="en-US" sz="1200" b="1" baseline="-25000" dirty="0" smtClean="0">
                <a:solidFill>
                  <a:schemeClr val="bg1"/>
                </a:solidFill>
                <a:latin typeface="Times New Roman" charset="0"/>
                <a:ea typeface="Times New Roman" charset="0"/>
                <a:cs typeface="Times New Roman" charset="0"/>
              </a:rPr>
              <a:t>2</a:t>
            </a:r>
            <a:endParaRPr lang="en-US" sz="1200" b="1" baseline="-25000" dirty="0" smtClean="0">
              <a:solidFill>
                <a:schemeClr val="bg1"/>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23" y="1309252"/>
            <a:ext cx="2340864" cy="2340864"/>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741" y="1309252"/>
            <a:ext cx="2340864" cy="2340864"/>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741" y="4288948"/>
            <a:ext cx="2340864" cy="234086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423" y="4288948"/>
            <a:ext cx="2340864" cy="234086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12582" y="4288948"/>
            <a:ext cx="2340864" cy="2340864"/>
          </a:xfrm>
          <a:prstGeom prst="rect">
            <a:avLst/>
          </a:prstGeom>
        </p:spPr>
      </p:pic>
      <p:sp>
        <p:nvSpPr>
          <p:cNvPr id="12" name="Rectangle 11"/>
          <p:cNvSpPr/>
          <p:nvPr/>
        </p:nvSpPr>
        <p:spPr>
          <a:xfrm>
            <a:off x="0" y="3703323"/>
            <a:ext cx="9143999" cy="461665"/>
          </a:xfrm>
          <a:prstGeom prst="rect">
            <a:avLst/>
          </a:prstGeom>
        </p:spPr>
        <p:txBody>
          <a:bodyPr wrap="square">
            <a:spAutoFit/>
          </a:bodyPr>
          <a:lstStyle/>
          <a:p>
            <a:pPr algn="ctr"/>
            <a:r>
              <a:rPr lang="en-US" sz="2400" dirty="0" smtClean="0">
                <a:latin typeface="Times New Roman"/>
                <a:cs typeface="Times New Roman"/>
              </a:rPr>
              <a:t>O</a:t>
            </a:r>
            <a:r>
              <a:rPr lang="en-US" sz="2400" baseline="-25000" dirty="0" smtClean="0">
                <a:latin typeface="Times New Roman"/>
                <a:cs typeface="Times New Roman"/>
              </a:rPr>
              <a:t>3</a:t>
            </a:r>
            <a:r>
              <a:rPr lang="en-US" sz="2400" dirty="0" smtClean="0">
                <a:latin typeface="Times New Roman"/>
                <a:cs typeface="Times New Roman"/>
              </a:rPr>
              <a:t> Smoothed</a:t>
            </a:r>
            <a:endParaRPr lang="en-US" sz="2400" dirty="0"/>
          </a:p>
        </p:txBody>
      </p:sp>
      <p:sp>
        <p:nvSpPr>
          <p:cNvPr id="14" name="Rectangle 13"/>
          <p:cNvSpPr/>
          <p:nvPr/>
        </p:nvSpPr>
        <p:spPr>
          <a:xfrm>
            <a:off x="1" y="733899"/>
            <a:ext cx="9143999" cy="461665"/>
          </a:xfrm>
          <a:prstGeom prst="rect">
            <a:avLst/>
          </a:prstGeom>
        </p:spPr>
        <p:txBody>
          <a:bodyPr wrap="square">
            <a:spAutoFit/>
          </a:bodyPr>
          <a:lstStyle/>
          <a:p>
            <a:pPr algn="ctr"/>
            <a:r>
              <a:rPr lang="en-US" sz="2400" dirty="0" smtClean="0">
                <a:latin typeface="Times New Roman"/>
                <a:cs typeface="Times New Roman"/>
              </a:rPr>
              <a:t>SO</a:t>
            </a:r>
            <a:r>
              <a:rPr lang="en-US" sz="2400" baseline="-25000" dirty="0" smtClean="0">
                <a:latin typeface="Times New Roman"/>
                <a:cs typeface="Times New Roman"/>
              </a:rPr>
              <a:t>2</a:t>
            </a:r>
            <a:endParaRPr lang="en-US" sz="2400" baseline="-25000" dirty="0"/>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 y="26736"/>
            <a:ext cx="1016001" cy="589718"/>
          </a:xfrm>
          <a:prstGeom prst="rect">
            <a:avLst/>
          </a:prstGeom>
        </p:spPr>
      </p:pic>
    </p:spTree>
    <p:extLst>
      <p:ext uri="{BB962C8B-B14F-4D97-AF65-F5344CB8AC3E}">
        <p14:creationId xmlns:p14="http://schemas.microsoft.com/office/powerpoint/2010/main" val="3161644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14844</TotalTime>
  <Words>2351</Words>
  <Application>Microsoft Macintosh PowerPoint</Application>
  <PresentationFormat>On-screen Show (4:3)</PresentationFormat>
  <Paragraphs>182</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Fisher</dc:creator>
  <cp:lastModifiedBy>Krotkov, Nickolay A. (GSFC-6133)</cp:lastModifiedBy>
  <cp:revision>107</cp:revision>
  <dcterms:created xsi:type="dcterms:W3CDTF">2017-09-19T17:20:46Z</dcterms:created>
  <dcterms:modified xsi:type="dcterms:W3CDTF">2017-10-02T18:44:47Z</dcterms:modified>
</cp:coreProperties>
</file>