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6" r:id="rId1"/>
  </p:sldMasterIdLst>
  <p:notesMasterIdLst>
    <p:notesMasterId r:id="rId7"/>
  </p:notesMasterIdLst>
  <p:handoutMasterIdLst>
    <p:handoutMasterId r:id="rId8"/>
  </p:handoutMasterIdLst>
  <p:sldIdLst>
    <p:sldId id="277" r:id="rId2"/>
    <p:sldId id="291" r:id="rId3"/>
    <p:sldId id="292" r:id="rId4"/>
    <p:sldId id="294" r:id="rId5"/>
    <p:sldId id="293" r:id="rId6"/>
  </p:sldIdLst>
  <p:sldSz cx="10058400" cy="7772400"/>
  <p:notesSz cx="7010400" cy="94488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900" kern="1200">
        <a:solidFill>
          <a:srgbClr val="666666"/>
        </a:solidFill>
        <a:latin typeface="55 Helvetica Roman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900" kern="1200">
        <a:solidFill>
          <a:srgbClr val="666666"/>
        </a:solidFill>
        <a:latin typeface="55 Helvetica Roman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900" kern="1200">
        <a:solidFill>
          <a:srgbClr val="666666"/>
        </a:solidFill>
        <a:latin typeface="55 Helvetica Roman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900" kern="1200">
        <a:solidFill>
          <a:srgbClr val="666666"/>
        </a:solidFill>
        <a:latin typeface="55 Helvetica Roman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900" kern="1200">
        <a:solidFill>
          <a:srgbClr val="666666"/>
        </a:solidFill>
        <a:latin typeface="55 Helvetica Roman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900" kern="1200">
        <a:solidFill>
          <a:srgbClr val="666666"/>
        </a:solidFill>
        <a:latin typeface="55 Helvetica Roman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900" kern="1200">
        <a:solidFill>
          <a:srgbClr val="666666"/>
        </a:solidFill>
        <a:latin typeface="55 Helvetica Roman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900" kern="1200">
        <a:solidFill>
          <a:srgbClr val="666666"/>
        </a:solidFill>
        <a:latin typeface="55 Helvetica Roman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900" kern="1200">
        <a:solidFill>
          <a:srgbClr val="666666"/>
        </a:solidFill>
        <a:latin typeface="55 Helvetica Roman" charset="0"/>
        <a:ea typeface="ＭＳ Ｐゴシック" charset="0"/>
        <a:cs typeface="ＭＳ Ｐゴシック" charset="0"/>
      </a:defRPr>
    </a:lvl9pPr>
  </p:defaultTextStyle>
  <p:extLst>
    <p:ext uri="{521415D9-36F7-43E2-AB2F-B90AF26B5E84}">
      <p14:sectionLst xmlns:p14="http://schemas.microsoft.com/office/powerpoint/2010/main">
        <p14:section name="Untitled Section" id="{4A5340B6-729A-6448-8680-E631D8BE6248}">
          <p14:sldIdLst>
            <p14:sldId id="277"/>
            <p14:sldId id="291"/>
            <p14:sldId id="292"/>
            <p14:sldId id="294"/>
            <p14:sldId id="29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451">
          <p15:clr>
            <a:srgbClr val="A4A3A4"/>
          </p15:clr>
        </p15:guide>
        <p15:guide id="2" pos="31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loop="1" showNarration="1">
    <p:browse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478A"/>
    <a:srgbClr val="A8B9DA"/>
    <a:srgbClr val="87B2ED"/>
    <a:srgbClr val="677085"/>
    <a:srgbClr val="B7FF27"/>
    <a:srgbClr val="000000"/>
    <a:srgbClr val="A1EB6B"/>
    <a:srgbClr val="70EE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859"/>
    <p:restoredTop sz="94701"/>
  </p:normalViewPr>
  <p:slideViewPr>
    <p:cSldViewPr snapToGrid="0">
      <p:cViewPr>
        <p:scale>
          <a:sx n="119" d="100"/>
          <a:sy n="119" d="100"/>
        </p:scale>
        <p:origin x="1736" y="472"/>
      </p:cViewPr>
      <p:guideLst>
        <p:guide orient="horz" pos="451"/>
        <p:guide pos="315"/>
      </p:guideLst>
    </p:cSldViewPr>
  </p:slideViewPr>
  <p:outlineViewPr>
    <p:cViewPr>
      <p:scale>
        <a:sx n="33" d="100"/>
        <a:sy n="33" d="100"/>
      </p:scale>
      <p:origin x="0" y="-901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9" d="100"/>
        <a:sy n="109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handoutMaster" Target="handoutMasters/handout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6888" cy="471488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2423" tIns="46211" rIns="92423" bIns="46211" numCol="1" anchor="t" anchorCtr="0" compatLnSpc="1">
            <a:prstTxWarp prst="textNoShape">
              <a:avLst/>
            </a:prstTxWarp>
          </a:bodyPr>
          <a:lstStyle>
            <a:lvl1pPr defTabSz="922338" eaLnBrk="1" hangingPunct="1">
              <a:defRPr sz="1200" smtClean="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6888" cy="471488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2423" tIns="46211" rIns="92423" bIns="46211" numCol="1" anchor="t" anchorCtr="0" compatLnSpc="1">
            <a:prstTxWarp prst="textNoShape">
              <a:avLst/>
            </a:prstTxWarp>
          </a:bodyPr>
          <a:lstStyle>
            <a:lvl1pPr algn="r" defTabSz="922338" eaLnBrk="1" hangingPunct="1">
              <a:defRPr sz="1200" smtClean="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6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975725"/>
            <a:ext cx="3036888" cy="471488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2423" tIns="46211" rIns="92423" bIns="46211" numCol="1" anchor="b" anchorCtr="0" compatLnSpc="1">
            <a:prstTxWarp prst="textNoShape">
              <a:avLst/>
            </a:prstTxWarp>
          </a:bodyPr>
          <a:lstStyle>
            <a:lvl1pPr defTabSz="922338" eaLnBrk="1" hangingPunct="1">
              <a:defRPr sz="1200" smtClean="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975725"/>
            <a:ext cx="3036888" cy="471488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2423" tIns="46211" rIns="92423" bIns="46211" numCol="1" anchor="b" anchorCtr="0" compatLnSpc="1">
            <a:prstTxWarp prst="textNoShape">
              <a:avLst/>
            </a:prstTxWarp>
          </a:bodyPr>
          <a:lstStyle>
            <a:lvl1pPr algn="r" defTabSz="922338" eaLnBrk="1" hangingPunct="1">
              <a:defRPr sz="1200" smtClean="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fld id="{8451C510-4BB6-A74E-925C-4540DF0785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2399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73075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4027" tIns="47014" rIns="94027" bIns="47014" numCol="1" anchor="t" anchorCtr="0" compatLnSpc="1">
            <a:prstTxWarp prst="textNoShape">
              <a:avLst/>
            </a:prstTxWarp>
          </a:bodyPr>
          <a:lstStyle>
            <a:lvl1pPr defTabSz="939800" eaLnBrk="1" hangingPunct="1">
              <a:defRPr sz="1200" smtClean="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338" y="0"/>
            <a:ext cx="3038475" cy="473075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4027" tIns="47014" rIns="94027" bIns="47014" numCol="1" anchor="t" anchorCtr="0" compatLnSpc="1">
            <a:prstTxWarp prst="textNoShape">
              <a:avLst/>
            </a:prstTxWarp>
          </a:bodyPr>
          <a:lstStyle>
            <a:lvl1pPr algn="r" defTabSz="939800" eaLnBrk="1" hangingPunct="1">
              <a:defRPr sz="1200" smtClean="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04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12850" y="708025"/>
            <a:ext cx="4584700" cy="35433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="" xmlns:a14="http://schemas.microsoft.com/office/drawing/2010/main" val="1"/>
            </a:ext>
          </a:extLst>
        </p:spPr>
      </p:sp>
      <p:sp>
        <p:nvSpPr>
          <p:cNvPr id="604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87863"/>
            <a:ext cx="5607050" cy="4252912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4027" tIns="47014" rIns="94027" bIns="4701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974138"/>
            <a:ext cx="3038475" cy="473075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4027" tIns="47014" rIns="94027" bIns="47014" numCol="1" anchor="b" anchorCtr="0" compatLnSpc="1">
            <a:prstTxWarp prst="textNoShape">
              <a:avLst/>
            </a:prstTxWarp>
          </a:bodyPr>
          <a:lstStyle>
            <a:lvl1pPr defTabSz="939800" eaLnBrk="1" hangingPunct="1">
              <a:defRPr sz="1200" smtClean="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04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338" y="8974138"/>
            <a:ext cx="3038475" cy="473075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4027" tIns="47014" rIns="94027" bIns="47014" numCol="1" anchor="b" anchorCtr="0" compatLnSpc="1">
            <a:prstTxWarp prst="textNoShape">
              <a:avLst/>
            </a:prstTxWarp>
          </a:bodyPr>
          <a:lstStyle>
            <a:lvl1pPr algn="r" defTabSz="939800" eaLnBrk="1" hangingPunct="1">
              <a:defRPr sz="1200" smtClean="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fld id="{B3259B7B-C5AE-F34B-8AD5-ABC8573333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72761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55 Helvetica Roman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55 Helvetica Roman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55 Helvetica Roman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55 Helvetica Roman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55 Helvetica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355A213-9C63-3D4B-B643-972A02818BC8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38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03238" y="1727200"/>
            <a:ext cx="9051925" cy="1320800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03238" y="3022600"/>
            <a:ext cx="6754812" cy="588963"/>
          </a:xfrm>
        </p:spPr>
        <p:txBody>
          <a:bodyPr/>
          <a:lstStyle>
            <a:lvl1pPr marL="0" indent="0">
              <a:buFont typeface="AGaramond RegularSC" charset="0"/>
              <a:buNone/>
              <a:defRPr>
                <a:solidFill>
                  <a:srgbClr val="79797C"/>
                </a:solidFill>
              </a:defRPr>
            </a:lvl1pPr>
          </a:lstStyle>
          <a:p>
            <a:pPr lvl="0"/>
            <a:r>
              <a:rPr lang="en-US" noProof="0" dirty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481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02D2FF0-26D0-4C4D-866B-C515CD7A56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167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56475" y="1295400"/>
            <a:ext cx="2282825" cy="4835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3238" y="1295400"/>
            <a:ext cx="6700837" cy="4835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4C3AA46-2942-EB43-B3B8-A1D497C8DF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21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226727F-BEA3-3346-B82F-27EDCEE60A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9740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5338" y="4994275"/>
            <a:ext cx="8548687" cy="1544638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5338" y="3294063"/>
            <a:ext cx="8548687" cy="1700212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86F39DB-058E-3843-A380-6284B300F5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1259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3238" y="2244725"/>
            <a:ext cx="4491037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6675" y="2244725"/>
            <a:ext cx="4492625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7A89F59-7642-3C44-B9C2-EC305EB3A2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760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38" y="311150"/>
            <a:ext cx="9051925" cy="1295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3238" y="1739900"/>
            <a:ext cx="4443412" cy="7254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238" y="2465388"/>
            <a:ext cx="4443412" cy="447833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0163" y="1739900"/>
            <a:ext cx="4445000" cy="7254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0163" y="2465388"/>
            <a:ext cx="4445000" cy="447833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E45CC34-A535-2442-920A-3B9A8A523A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050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A4D4E67-ACC8-E844-A861-02D06B7AD2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85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E8EF543-CE74-E144-80A1-BF498835AA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871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38" y="309563"/>
            <a:ext cx="3308350" cy="13176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32238" y="309563"/>
            <a:ext cx="5622925" cy="66341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238" y="1627188"/>
            <a:ext cx="3308350" cy="531653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708CE99-B900-3144-BFB9-D10BC19AC4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986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675" y="5440363"/>
            <a:ext cx="6035675" cy="6429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1675" y="693738"/>
            <a:ext cx="6035675" cy="4664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1675" y="6083300"/>
            <a:ext cx="6035675" cy="9112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9C2F35B-FBF6-164D-AFD5-AE92AB2406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975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486733"/>
            <a:ext cx="9136062" cy="949325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101882" tIns="50941" rIns="101882" bIns="5094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499558"/>
            <a:ext cx="9136062" cy="5256842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101882" tIns="50941" rIns="101882" bIns="5094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39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75700" y="7210425"/>
            <a:ext cx="941388" cy="388938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101882" tIns="50941" rIns="101882" bIns="50941" numCol="1" anchor="b" anchorCtr="0" compatLnSpc="1">
            <a:prstTxWarp prst="textNoShape">
              <a:avLst/>
            </a:prstTxWarp>
          </a:bodyPr>
          <a:lstStyle>
            <a:lvl1pPr algn="r" defTabSz="1019175" eaLnBrk="1" hangingPunct="1">
              <a:defRPr sz="800" b="1" i="0" smtClean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fld id="{BCD1E193-C50D-A549-B5FD-B586777783A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3975" name="Text Box 7"/>
          <p:cNvSpPr txBox="1">
            <a:spLocks noChangeArrowheads="1"/>
          </p:cNvSpPr>
          <p:nvPr/>
        </p:nvSpPr>
        <p:spPr bwMode="auto">
          <a:xfrm>
            <a:off x="273050" y="7375525"/>
            <a:ext cx="4086225" cy="223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101882" tIns="50941" rIns="101882" bIns="50941" anchor="b">
            <a:spAutoFit/>
          </a:bodyPr>
          <a:lstStyle>
            <a:lvl1pPr defTabSz="1019175">
              <a:defRPr sz="2400">
                <a:solidFill>
                  <a:schemeClr val="tx1"/>
                </a:solidFill>
                <a:latin typeface="55 Helvetica Roman" charset="0"/>
                <a:ea typeface="ＭＳ Ｐゴシック" charset="0"/>
              </a:defRPr>
            </a:lvl1pPr>
            <a:lvl2pPr marL="509588" defTabSz="1019175">
              <a:defRPr sz="2400">
                <a:solidFill>
                  <a:schemeClr val="tx1"/>
                </a:solidFill>
                <a:latin typeface="55 Helvetica Roman" charset="0"/>
                <a:ea typeface="ＭＳ Ｐゴシック" charset="0"/>
              </a:defRPr>
            </a:lvl2pPr>
            <a:lvl3pPr marL="1019175" defTabSz="1019175">
              <a:defRPr sz="2400">
                <a:solidFill>
                  <a:schemeClr val="tx1"/>
                </a:solidFill>
                <a:latin typeface="55 Helvetica Roman" charset="0"/>
                <a:ea typeface="ＭＳ Ｐゴシック" charset="0"/>
              </a:defRPr>
            </a:lvl3pPr>
            <a:lvl4pPr marL="1528763" defTabSz="1019175">
              <a:defRPr sz="2400">
                <a:solidFill>
                  <a:schemeClr val="tx1"/>
                </a:solidFill>
                <a:latin typeface="55 Helvetica Roman" charset="0"/>
                <a:ea typeface="ＭＳ Ｐゴシック" charset="0"/>
              </a:defRPr>
            </a:lvl4pPr>
            <a:lvl5pPr marL="2038350" defTabSz="1019175">
              <a:defRPr sz="2400">
                <a:solidFill>
                  <a:schemeClr val="tx1"/>
                </a:solidFill>
                <a:latin typeface="55 Helvetica Roman" charset="0"/>
                <a:ea typeface="ＭＳ Ｐゴシック" charset="0"/>
              </a:defRPr>
            </a:lvl5pPr>
            <a:lvl6pPr marL="2495550" defTabSz="101917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55 Helvetica Roman" charset="0"/>
                <a:ea typeface="ＭＳ Ｐゴシック" charset="0"/>
              </a:defRPr>
            </a:lvl6pPr>
            <a:lvl7pPr marL="2952750" defTabSz="101917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55 Helvetica Roman" charset="0"/>
                <a:ea typeface="ＭＳ Ｐゴシック" charset="0"/>
              </a:defRPr>
            </a:lvl7pPr>
            <a:lvl8pPr marL="3409950" defTabSz="101917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55 Helvetica Roman" charset="0"/>
                <a:ea typeface="ＭＳ Ｐゴシック" charset="0"/>
              </a:defRPr>
            </a:lvl8pPr>
            <a:lvl9pPr marL="3867150" defTabSz="101917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55 Helvetica Roman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sz="800" b="1" dirty="0" smtClean="0">
                <a:solidFill>
                  <a:schemeClr val="tx2"/>
                </a:solidFill>
                <a:latin typeface="Arial" charset="0"/>
                <a:cs typeface="+mn-cs"/>
              </a:rPr>
              <a:t>National Aeronautics and Space Administration</a:t>
            </a:r>
          </a:p>
        </p:txBody>
      </p:sp>
      <p:cxnSp>
        <p:nvCxnSpPr>
          <p:cNvPr id="5" name="Straight Connector 4"/>
          <p:cNvCxnSpPr/>
          <p:nvPr userDrawn="1"/>
        </p:nvCxnSpPr>
        <p:spPr bwMode="auto">
          <a:xfrm>
            <a:off x="0" y="7385050"/>
            <a:ext cx="100584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478A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4" name="Straight Connector 13"/>
          <p:cNvCxnSpPr/>
          <p:nvPr userDrawn="1"/>
        </p:nvCxnSpPr>
        <p:spPr bwMode="auto">
          <a:xfrm>
            <a:off x="0" y="477838"/>
            <a:ext cx="100584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478A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0" name="Text Box 7"/>
          <p:cNvSpPr txBox="1">
            <a:spLocks noChangeArrowheads="1"/>
          </p:cNvSpPr>
          <p:nvPr userDrawn="1"/>
        </p:nvSpPr>
        <p:spPr bwMode="auto">
          <a:xfrm>
            <a:off x="4743450" y="7381312"/>
            <a:ext cx="2114549" cy="22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01882" tIns="50941" rIns="101882" bIns="50941" anchor="b">
            <a:spAutoFit/>
          </a:bodyPr>
          <a:lstStyle>
            <a:lvl1pPr defTabSz="1019175">
              <a:defRPr sz="2400">
                <a:solidFill>
                  <a:schemeClr val="tx1"/>
                </a:solidFill>
                <a:latin typeface="55 Helvetica Roman" charset="0"/>
                <a:ea typeface="ＭＳ Ｐゴシック" charset="0"/>
              </a:defRPr>
            </a:lvl1pPr>
            <a:lvl2pPr marL="509588" defTabSz="1019175">
              <a:defRPr sz="2400">
                <a:solidFill>
                  <a:schemeClr val="tx1"/>
                </a:solidFill>
                <a:latin typeface="55 Helvetica Roman" charset="0"/>
                <a:ea typeface="ＭＳ Ｐゴシック" charset="0"/>
              </a:defRPr>
            </a:lvl2pPr>
            <a:lvl3pPr marL="1019175" defTabSz="1019175">
              <a:defRPr sz="2400">
                <a:solidFill>
                  <a:schemeClr val="tx1"/>
                </a:solidFill>
                <a:latin typeface="55 Helvetica Roman" charset="0"/>
                <a:ea typeface="ＭＳ Ｐゴシック" charset="0"/>
              </a:defRPr>
            </a:lvl3pPr>
            <a:lvl4pPr marL="1528763" defTabSz="1019175">
              <a:defRPr sz="2400">
                <a:solidFill>
                  <a:schemeClr val="tx1"/>
                </a:solidFill>
                <a:latin typeface="55 Helvetica Roman" charset="0"/>
                <a:ea typeface="ＭＳ Ｐゴシック" charset="0"/>
              </a:defRPr>
            </a:lvl4pPr>
            <a:lvl5pPr marL="2038350" defTabSz="1019175">
              <a:defRPr sz="2400">
                <a:solidFill>
                  <a:schemeClr val="tx1"/>
                </a:solidFill>
                <a:latin typeface="55 Helvetica Roman" charset="0"/>
                <a:ea typeface="ＭＳ Ｐゴシック" charset="0"/>
              </a:defRPr>
            </a:lvl5pPr>
            <a:lvl6pPr marL="2495550" defTabSz="101917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55 Helvetica Roman" charset="0"/>
                <a:ea typeface="ＭＳ Ｐゴシック" charset="0"/>
              </a:defRPr>
            </a:lvl6pPr>
            <a:lvl7pPr marL="2952750" defTabSz="101917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55 Helvetica Roman" charset="0"/>
                <a:ea typeface="ＭＳ Ｐゴシック" charset="0"/>
              </a:defRPr>
            </a:lvl7pPr>
            <a:lvl8pPr marL="3409950" defTabSz="101917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55 Helvetica Roman" charset="0"/>
                <a:ea typeface="ＭＳ Ｐゴシック" charset="0"/>
              </a:defRPr>
            </a:lvl8pPr>
            <a:lvl9pPr marL="3867150" defTabSz="101917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55 Helvetica Roman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sz="800" b="1" dirty="0" smtClean="0">
                <a:solidFill>
                  <a:schemeClr val="tx2"/>
                </a:solidFill>
                <a:latin typeface="Arial" charset="0"/>
                <a:cs typeface="+mn-cs"/>
              </a:rPr>
              <a:t>DSCOVR</a:t>
            </a:r>
            <a:r>
              <a:rPr lang="en-US" sz="800" b="1" baseline="0" dirty="0" smtClean="0">
                <a:solidFill>
                  <a:schemeClr val="tx2"/>
                </a:solidFill>
                <a:latin typeface="Arial" charset="0"/>
                <a:cs typeface="+mn-cs"/>
              </a:rPr>
              <a:t> Science Team Meeting 2017</a:t>
            </a:r>
            <a:endParaRPr lang="en-US" sz="800" b="1" dirty="0" smtClean="0">
              <a:solidFill>
                <a:schemeClr val="tx2"/>
              </a:solidFill>
              <a:latin typeface="Arial" charset="0"/>
              <a:cs typeface="+mn-cs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 userDrawn="1"/>
        </p:nvSpPr>
        <p:spPr bwMode="auto">
          <a:xfrm>
            <a:off x="323850" y="225835"/>
            <a:ext cx="2673349" cy="256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01882" tIns="50941" rIns="101882" bIns="50941" anchor="b">
            <a:spAutoFit/>
          </a:bodyPr>
          <a:lstStyle>
            <a:lvl1pPr defTabSz="1019175">
              <a:defRPr sz="2400">
                <a:solidFill>
                  <a:schemeClr val="tx1"/>
                </a:solidFill>
                <a:latin typeface="55 Helvetica Roman" charset="0"/>
                <a:ea typeface="ＭＳ Ｐゴシック" charset="0"/>
              </a:defRPr>
            </a:lvl1pPr>
            <a:lvl2pPr marL="509588" defTabSz="1019175">
              <a:defRPr sz="2400">
                <a:solidFill>
                  <a:schemeClr val="tx1"/>
                </a:solidFill>
                <a:latin typeface="55 Helvetica Roman" charset="0"/>
                <a:ea typeface="ＭＳ Ｐゴシック" charset="0"/>
              </a:defRPr>
            </a:lvl2pPr>
            <a:lvl3pPr marL="1019175" defTabSz="1019175">
              <a:defRPr sz="2400">
                <a:solidFill>
                  <a:schemeClr val="tx1"/>
                </a:solidFill>
                <a:latin typeface="55 Helvetica Roman" charset="0"/>
                <a:ea typeface="ＭＳ Ｐゴシック" charset="0"/>
              </a:defRPr>
            </a:lvl3pPr>
            <a:lvl4pPr marL="1528763" defTabSz="1019175">
              <a:defRPr sz="2400">
                <a:solidFill>
                  <a:schemeClr val="tx1"/>
                </a:solidFill>
                <a:latin typeface="55 Helvetica Roman" charset="0"/>
                <a:ea typeface="ＭＳ Ｐゴシック" charset="0"/>
              </a:defRPr>
            </a:lvl4pPr>
            <a:lvl5pPr marL="2038350" defTabSz="1019175">
              <a:defRPr sz="2400">
                <a:solidFill>
                  <a:schemeClr val="tx1"/>
                </a:solidFill>
                <a:latin typeface="55 Helvetica Roman" charset="0"/>
                <a:ea typeface="ＭＳ Ｐゴシック" charset="0"/>
              </a:defRPr>
            </a:lvl5pPr>
            <a:lvl6pPr marL="2495550" defTabSz="101917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55 Helvetica Roman" charset="0"/>
                <a:ea typeface="ＭＳ Ｐゴシック" charset="0"/>
              </a:defRPr>
            </a:lvl6pPr>
            <a:lvl7pPr marL="2952750" defTabSz="101917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55 Helvetica Roman" charset="0"/>
                <a:ea typeface="ＭＳ Ｐゴシック" charset="0"/>
              </a:defRPr>
            </a:lvl7pPr>
            <a:lvl8pPr marL="3409950" defTabSz="101917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55 Helvetica Roman" charset="0"/>
                <a:ea typeface="ＭＳ Ｐゴシック" charset="0"/>
              </a:defRPr>
            </a:lvl8pPr>
            <a:lvl9pPr marL="3867150" defTabSz="101917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55 Helvetica Roman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sz="1000" b="1" smtClean="0">
                <a:solidFill>
                  <a:schemeClr val="tx2"/>
                </a:solidFill>
                <a:latin typeface="Arial" charset="0"/>
                <a:cs typeface="+mn-cs"/>
              </a:rPr>
              <a:t>DSOC L0 to L1A/B </a:t>
            </a:r>
            <a:r>
              <a:rPr lang="en-US" sz="1000" b="1" dirty="0" smtClean="0">
                <a:solidFill>
                  <a:schemeClr val="tx2"/>
                </a:solidFill>
                <a:latin typeface="Arial" charset="0"/>
                <a:cs typeface="+mn-cs"/>
              </a:rPr>
              <a:t>Processing Update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hdr="0" dt="0"/>
  <p:txStyles>
    <p:titleStyle>
      <a:lvl1pPr algn="l" defTabSz="1019175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ＭＳ Ｐゴシック" charset="0"/>
        </a:defRPr>
      </a:lvl1pPr>
      <a:lvl2pPr algn="l" defTabSz="1019175" rtl="0" eaLnBrk="0" fontAlgn="base" hangingPunct="0">
        <a:spcBef>
          <a:spcPct val="0"/>
        </a:spcBef>
        <a:spcAft>
          <a:spcPct val="0"/>
        </a:spcAft>
        <a:defRPr sz="3600">
          <a:solidFill>
            <a:srgbClr val="939BA8"/>
          </a:solidFill>
          <a:latin typeface="Arial" charset="0"/>
          <a:ea typeface="ＭＳ Ｐゴシック" charset="0"/>
          <a:cs typeface="ＭＳ Ｐゴシック" charset="0"/>
        </a:defRPr>
      </a:lvl2pPr>
      <a:lvl3pPr algn="l" defTabSz="1019175" rtl="0" eaLnBrk="0" fontAlgn="base" hangingPunct="0">
        <a:spcBef>
          <a:spcPct val="0"/>
        </a:spcBef>
        <a:spcAft>
          <a:spcPct val="0"/>
        </a:spcAft>
        <a:defRPr sz="3600">
          <a:solidFill>
            <a:srgbClr val="939BA8"/>
          </a:solidFill>
          <a:latin typeface="Arial" charset="0"/>
          <a:ea typeface="ＭＳ Ｐゴシック" charset="0"/>
          <a:cs typeface="ＭＳ Ｐゴシック" charset="0"/>
        </a:defRPr>
      </a:lvl3pPr>
      <a:lvl4pPr algn="l" defTabSz="1019175" rtl="0" eaLnBrk="0" fontAlgn="base" hangingPunct="0">
        <a:spcBef>
          <a:spcPct val="0"/>
        </a:spcBef>
        <a:spcAft>
          <a:spcPct val="0"/>
        </a:spcAft>
        <a:defRPr sz="3600">
          <a:solidFill>
            <a:srgbClr val="939BA8"/>
          </a:solidFill>
          <a:latin typeface="Arial" charset="0"/>
          <a:ea typeface="ＭＳ Ｐゴシック" charset="0"/>
          <a:cs typeface="ＭＳ Ｐゴシック" charset="0"/>
        </a:defRPr>
      </a:lvl4pPr>
      <a:lvl5pPr algn="l" defTabSz="1019175" rtl="0" eaLnBrk="0" fontAlgn="base" hangingPunct="0">
        <a:spcBef>
          <a:spcPct val="0"/>
        </a:spcBef>
        <a:spcAft>
          <a:spcPct val="0"/>
        </a:spcAft>
        <a:defRPr sz="3600">
          <a:solidFill>
            <a:srgbClr val="939BA8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defTabSz="1019175" rtl="0" fontAlgn="base">
        <a:spcBef>
          <a:spcPct val="0"/>
        </a:spcBef>
        <a:spcAft>
          <a:spcPct val="0"/>
        </a:spcAft>
        <a:defRPr sz="3600">
          <a:solidFill>
            <a:srgbClr val="939BA8"/>
          </a:solidFill>
          <a:latin typeface="Arial" charset="0"/>
          <a:ea typeface="ＭＳ Ｐゴシック" charset="0"/>
        </a:defRPr>
      </a:lvl6pPr>
      <a:lvl7pPr marL="914400" algn="l" defTabSz="1019175" rtl="0" fontAlgn="base">
        <a:spcBef>
          <a:spcPct val="0"/>
        </a:spcBef>
        <a:spcAft>
          <a:spcPct val="0"/>
        </a:spcAft>
        <a:defRPr sz="3600">
          <a:solidFill>
            <a:srgbClr val="939BA8"/>
          </a:solidFill>
          <a:latin typeface="Arial" charset="0"/>
          <a:ea typeface="ＭＳ Ｐゴシック" charset="0"/>
        </a:defRPr>
      </a:lvl7pPr>
      <a:lvl8pPr marL="1371600" algn="l" defTabSz="1019175" rtl="0" fontAlgn="base">
        <a:spcBef>
          <a:spcPct val="0"/>
        </a:spcBef>
        <a:spcAft>
          <a:spcPct val="0"/>
        </a:spcAft>
        <a:defRPr sz="3600">
          <a:solidFill>
            <a:srgbClr val="939BA8"/>
          </a:solidFill>
          <a:latin typeface="Arial" charset="0"/>
          <a:ea typeface="ＭＳ Ｐゴシック" charset="0"/>
        </a:defRPr>
      </a:lvl8pPr>
      <a:lvl9pPr marL="1828800" algn="l" defTabSz="1019175" rtl="0" fontAlgn="base">
        <a:spcBef>
          <a:spcPct val="0"/>
        </a:spcBef>
        <a:spcAft>
          <a:spcPct val="0"/>
        </a:spcAft>
        <a:defRPr sz="3600">
          <a:solidFill>
            <a:srgbClr val="939BA8"/>
          </a:solidFill>
          <a:latin typeface="Arial" charset="0"/>
          <a:ea typeface="ＭＳ Ｐゴシック" charset="0"/>
        </a:defRPr>
      </a:lvl9pPr>
    </p:titleStyle>
    <p:bodyStyle>
      <a:lvl1pPr marL="250825" indent="-250825" algn="l" defTabSz="1019175" rtl="0" eaLnBrk="0" fontAlgn="base" hangingPunct="0">
        <a:lnSpc>
          <a:spcPts val="2675"/>
        </a:lnSpc>
        <a:spcBef>
          <a:spcPts val="450"/>
        </a:spcBef>
        <a:spcAft>
          <a:spcPts val="663"/>
        </a:spcAft>
        <a:buClr>
          <a:srgbClr val="A0A0A0"/>
        </a:buClr>
        <a:buSzPct val="80000"/>
        <a:buFont typeface="AGaramond RegularSC" charset="0"/>
        <a:buChar char="•"/>
        <a:defRPr sz="24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731837" indent="-285750" algn="l" defTabSz="1019175" rtl="0" eaLnBrk="0" fontAlgn="base" hangingPunct="0">
        <a:lnSpc>
          <a:spcPts val="2675"/>
        </a:lnSpc>
        <a:spcBef>
          <a:spcPts val="450"/>
        </a:spcBef>
        <a:spcAft>
          <a:spcPts val="663"/>
        </a:spcAft>
        <a:buSzPct val="75000"/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1150938" indent="-188913" algn="l" defTabSz="1019175" rtl="0" eaLnBrk="0" fontAlgn="base" hangingPunct="0">
        <a:lnSpc>
          <a:spcPts val="2675"/>
        </a:lnSpc>
        <a:spcBef>
          <a:spcPts val="450"/>
        </a:spcBef>
        <a:spcAft>
          <a:spcPts val="663"/>
        </a:spcAft>
        <a:buSzPct val="90000"/>
        <a:buChar char="»"/>
        <a:defRPr sz="1800">
          <a:solidFill>
            <a:schemeClr val="tx1"/>
          </a:solidFill>
          <a:latin typeface="+mn-lt"/>
          <a:ea typeface="+mn-ea"/>
        </a:defRPr>
      </a:lvl3pPr>
      <a:lvl4pPr marL="1814512" indent="-285750" algn="l" defTabSz="1019175" rtl="0" eaLnBrk="0" fontAlgn="base" hangingPunct="0">
        <a:lnSpc>
          <a:spcPts val="2675"/>
        </a:lnSpc>
        <a:spcBef>
          <a:spcPts val="450"/>
        </a:spcBef>
        <a:spcAft>
          <a:spcPts val="663"/>
        </a:spcAft>
        <a:buSzPct val="80000"/>
        <a:buFont typeface="Wingdings" charset="2"/>
        <a:buChar char="§"/>
        <a:defRPr sz="1600">
          <a:solidFill>
            <a:schemeClr val="tx1"/>
          </a:solidFill>
          <a:latin typeface="+mn-lt"/>
          <a:ea typeface="+mn-ea"/>
        </a:defRPr>
      </a:lvl4pPr>
      <a:lvl5pPr marL="2324100" indent="-285750" algn="l" defTabSz="1019175" rtl="0" eaLnBrk="0" fontAlgn="base" hangingPunct="0">
        <a:lnSpc>
          <a:spcPts val="2900"/>
        </a:lnSpc>
        <a:spcBef>
          <a:spcPct val="0"/>
        </a:spcBef>
        <a:spcAft>
          <a:spcPts val="663"/>
        </a:spcAft>
        <a:buSzPct val="80000"/>
        <a:buFont typeface="Wingdings" charset="2"/>
        <a:buChar char="§"/>
        <a:defRPr sz="1600">
          <a:solidFill>
            <a:schemeClr val="tx1"/>
          </a:solidFill>
          <a:latin typeface="+mn-lt"/>
          <a:ea typeface="+mn-ea"/>
        </a:defRPr>
      </a:lvl5pPr>
      <a:lvl6pPr marL="2749550" indent="-254000" algn="l" defTabSz="1019175" rtl="0" fontAlgn="base">
        <a:lnSpc>
          <a:spcPts val="2900"/>
        </a:lnSpc>
        <a:spcBef>
          <a:spcPct val="0"/>
        </a:spcBef>
        <a:spcAft>
          <a:spcPts val="663"/>
        </a:spcAft>
        <a:defRPr sz="1400">
          <a:solidFill>
            <a:srgbClr val="666666"/>
          </a:solidFill>
          <a:latin typeface="+mn-lt"/>
          <a:ea typeface="+mn-ea"/>
        </a:defRPr>
      </a:lvl6pPr>
      <a:lvl7pPr marL="3206750" indent="-254000" algn="l" defTabSz="1019175" rtl="0" fontAlgn="base">
        <a:lnSpc>
          <a:spcPts val="2900"/>
        </a:lnSpc>
        <a:spcBef>
          <a:spcPct val="0"/>
        </a:spcBef>
        <a:spcAft>
          <a:spcPts val="663"/>
        </a:spcAft>
        <a:defRPr sz="1400">
          <a:solidFill>
            <a:srgbClr val="666666"/>
          </a:solidFill>
          <a:latin typeface="+mn-lt"/>
          <a:ea typeface="+mn-ea"/>
        </a:defRPr>
      </a:lvl7pPr>
      <a:lvl8pPr marL="3663950" indent="-254000" algn="l" defTabSz="1019175" rtl="0" fontAlgn="base">
        <a:lnSpc>
          <a:spcPts val="2900"/>
        </a:lnSpc>
        <a:spcBef>
          <a:spcPct val="0"/>
        </a:spcBef>
        <a:spcAft>
          <a:spcPts val="663"/>
        </a:spcAft>
        <a:defRPr sz="1400">
          <a:solidFill>
            <a:srgbClr val="666666"/>
          </a:solidFill>
          <a:latin typeface="+mn-lt"/>
          <a:ea typeface="+mn-ea"/>
        </a:defRPr>
      </a:lvl8pPr>
      <a:lvl9pPr marL="4121150" indent="-254000" algn="l" defTabSz="1019175" rtl="0" fontAlgn="base">
        <a:lnSpc>
          <a:spcPts val="2900"/>
        </a:lnSpc>
        <a:spcBef>
          <a:spcPct val="0"/>
        </a:spcBef>
        <a:spcAft>
          <a:spcPts val="663"/>
        </a:spcAft>
        <a:defRPr sz="1400">
          <a:solidFill>
            <a:srgbClr val="666666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osweb.larc.nasa.gov/project/dscovr/dscovr_epic_l1b_2" TargetMode="External"/><Relationship Id="rId4" Type="http://schemas.openxmlformats.org/officeDocument/2006/relationships/hyperlink" Target="https://epic.gsfc.nasa.gov/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eosweb.larc.nasa.gov/project/dscovr/dscovr_epic_l1a_2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eosweb.larc.nasa.gov/project/dscovr/dscovr_nistar_l1a_2" TargetMode="External"/><Relationship Id="rId3" Type="http://schemas.openxmlformats.org/officeDocument/2006/relationships/hyperlink" Target="https://eosweb.larc.nasa.gov/project/dscovr/dscovr_nistar_l1b_2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eosweb.larc.nasa.gov/news/dscovr-public-release-statement-v02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92113" y="1462629"/>
            <a:ext cx="9112250" cy="13208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 smtClean="0">
                <a:solidFill>
                  <a:schemeClr val="tx2"/>
                </a:solidFill>
              </a:rPr>
              <a:t>DSCOVR Science Team Meeting 2017</a:t>
            </a:r>
            <a:r>
              <a:rPr lang="en-US" sz="2800" dirty="0">
                <a:solidFill>
                  <a:schemeClr val="tx2"/>
                </a:solidFill>
              </a:rPr>
              <a:t/>
            </a:r>
            <a:br>
              <a:rPr lang="en-US" sz="2800" dirty="0">
                <a:solidFill>
                  <a:schemeClr val="tx2"/>
                </a:solidFill>
              </a:rPr>
            </a:br>
            <a:endParaRPr lang="en-US" sz="2000" b="0" dirty="0" smtClean="0">
              <a:solidFill>
                <a:schemeClr val="tx2"/>
              </a:solidFill>
              <a:cs typeface="+mj-cs"/>
            </a:endParaRPr>
          </a:p>
        </p:txBody>
      </p:sp>
      <p:sp>
        <p:nvSpPr>
          <p:cNvPr id="131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25463" y="2973387"/>
            <a:ext cx="9021762" cy="2010840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dirty="0" smtClean="0">
                <a:solidFill>
                  <a:schemeClr val="accent1"/>
                </a:solidFill>
                <a:cs typeface="+mn-cs"/>
              </a:rPr>
              <a:t>DSCOVR Science Operations Center (DSOC) L0 to L1A/B Processing Update</a:t>
            </a:r>
          </a:p>
        </p:txBody>
      </p:sp>
      <p:sp>
        <p:nvSpPr>
          <p:cNvPr id="131078" name="Rectangle 6"/>
          <p:cNvSpPr>
            <a:spLocks noChangeArrowheads="1"/>
          </p:cNvSpPr>
          <p:nvPr/>
        </p:nvSpPr>
        <p:spPr bwMode="auto">
          <a:xfrm>
            <a:off x="411163" y="560388"/>
            <a:ext cx="9136062" cy="949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101882" tIns="50941" rIns="101882" bIns="50941"/>
          <a:lstStyle/>
          <a:p>
            <a:pPr defTabSz="1019175" eaLnBrk="1" hangingPunct="1">
              <a:defRPr/>
            </a:pPr>
            <a:r>
              <a:rPr lang="en-US" sz="800">
                <a:solidFill>
                  <a:srgbClr val="677085"/>
                </a:solidFill>
                <a:latin typeface="Arial" charset="0"/>
                <a:cs typeface="+mn-cs"/>
              </a:rPr>
              <a:t>National Aeronautics and Space Administration</a:t>
            </a:r>
            <a:endParaRPr lang="en-US" sz="2000">
              <a:solidFill>
                <a:srgbClr val="677085"/>
              </a:solidFill>
              <a:latin typeface="Arial" charset="0"/>
              <a:cs typeface="+mn-cs"/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392113" y="5600700"/>
            <a:ext cx="9021762" cy="16891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101882" tIns="50941" rIns="101882" bIns="50941" numCol="1" anchor="t" anchorCtr="0" compatLnSpc="1">
            <a:prstTxWarp prst="textNoShape">
              <a:avLst/>
            </a:prstTxWarp>
          </a:bodyPr>
          <a:lstStyle>
            <a:lvl1pPr marL="0" indent="0" algn="l" defTabSz="1019175" rtl="0" eaLnBrk="0" fontAlgn="base" hangingPunct="0">
              <a:lnSpc>
                <a:spcPts val="2675"/>
              </a:lnSpc>
              <a:spcBef>
                <a:spcPts val="450"/>
              </a:spcBef>
              <a:spcAft>
                <a:spcPts val="663"/>
              </a:spcAft>
              <a:buClr>
                <a:srgbClr val="A0A0A0"/>
              </a:buClr>
              <a:buSzPct val="80000"/>
              <a:buFont typeface="AGaramond RegularSC" charset="0"/>
              <a:buNone/>
              <a:defRPr sz="2400">
                <a:solidFill>
                  <a:srgbClr val="79797C"/>
                </a:solidFill>
                <a:latin typeface="+mn-lt"/>
                <a:ea typeface="+mn-ea"/>
                <a:cs typeface="ＭＳ Ｐゴシック" charset="0"/>
              </a:defRPr>
            </a:lvl1pPr>
            <a:lvl2pPr marL="731837" indent="-285750" algn="l" defTabSz="1019175" rtl="0" eaLnBrk="0" fontAlgn="base" hangingPunct="0">
              <a:lnSpc>
                <a:spcPts val="2675"/>
              </a:lnSpc>
              <a:spcBef>
                <a:spcPts val="450"/>
              </a:spcBef>
              <a:spcAft>
                <a:spcPts val="663"/>
              </a:spcAft>
              <a:buSzPct val="75000"/>
              <a:buFont typeface="Lucida Grande"/>
              <a:buChar char="-"/>
              <a:defRPr sz="2000">
                <a:solidFill>
                  <a:schemeClr val="tx1"/>
                </a:solidFill>
                <a:latin typeface="+mn-lt"/>
                <a:ea typeface="+mn-ea"/>
              </a:defRPr>
            </a:lvl2pPr>
            <a:lvl3pPr marL="1150938" indent="-188913" algn="l" defTabSz="1019175" rtl="0" eaLnBrk="0" fontAlgn="base" hangingPunct="0">
              <a:lnSpc>
                <a:spcPts val="2675"/>
              </a:lnSpc>
              <a:spcBef>
                <a:spcPts val="450"/>
              </a:spcBef>
              <a:spcAft>
                <a:spcPts val="663"/>
              </a:spcAft>
              <a:buSzPct val="90000"/>
              <a:buChar char="»"/>
              <a:defRPr sz="1800">
                <a:solidFill>
                  <a:schemeClr val="tx1"/>
                </a:solidFill>
                <a:latin typeface="+mn-lt"/>
                <a:ea typeface="+mn-ea"/>
              </a:defRPr>
            </a:lvl3pPr>
            <a:lvl4pPr marL="1814512" indent="-285750" algn="l" defTabSz="1019175" rtl="0" eaLnBrk="0" fontAlgn="base" hangingPunct="0">
              <a:lnSpc>
                <a:spcPts val="2675"/>
              </a:lnSpc>
              <a:spcBef>
                <a:spcPts val="450"/>
              </a:spcBef>
              <a:spcAft>
                <a:spcPts val="663"/>
              </a:spcAft>
              <a:buSzPct val="80000"/>
              <a:buFont typeface="Wingdings" charset="2"/>
              <a:buChar char="§"/>
              <a:defRPr sz="1600">
                <a:solidFill>
                  <a:schemeClr val="tx1"/>
                </a:solidFill>
                <a:latin typeface="+mn-lt"/>
                <a:ea typeface="+mn-ea"/>
              </a:defRPr>
            </a:lvl4pPr>
            <a:lvl5pPr marL="2324100" indent="-285750" algn="l" defTabSz="1019175" rtl="0" eaLnBrk="0" fontAlgn="base" hangingPunct="0">
              <a:lnSpc>
                <a:spcPts val="2900"/>
              </a:lnSpc>
              <a:spcBef>
                <a:spcPct val="0"/>
              </a:spcBef>
              <a:spcAft>
                <a:spcPts val="663"/>
              </a:spcAft>
              <a:buSzPct val="80000"/>
              <a:buFont typeface="Wingdings" charset="2"/>
              <a:buChar char="§"/>
              <a:defRPr sz="1600">
                <a:solidFill>
                  <a:schemeClr val="tx1"/>
                </a:solidFill>
                <a:latin typeface="+mn-lt"/>
                <a:ea typeface="+mn-ea"/>
              </a:defRPr>
            </a:lvl5pPr>
            <a:lvl6pPr marL="2749550" indent="-254000" algn="l" defTabSz="1019175" rtl="0" fontAlgn="base">
              <a:lnSpc>
                <a:spcPts val="2900"/>
              </a:lnSpc>
              <a:spcBef>
                <a:spcPct val="0"/>
              </a:spcBef>
              <a:spcAft>
                <a:spcPts val="663"/>
              </a:spcAft>
              <a:defRPr sz="1400">
                <a:solidFill>
                  <a:srgbClr val="666666"/>
                </a:solidFill>
                <a:latin typeface="+mn-lt"/>
                <a:ea typeface="+mn-ea"/>
              </a:defRPr>
            </a:lvl6pPr>
            <a:lvl7pPr marL="3206750" indent="-254000" algn="l" defTabSz="1019175" rtl="0" fontAlgn="base">
              <a:lnSpc>
                <a:spcPts val="2900"/>
              </a:lnSpc>
              <a:spcBef>
                <a:spcPct val="0"/>
              </a:spcBef>
              <a:spcAft>
                <a:spcPts val="663"/>
              </a:spcAft>
              <a:defRPr sz="1400">
                <a:solidFill>
                  <a:srgbClr val="666666"/>
                </a:solidFill>
                <a:latin typeface="+mn-lt"/>
                <a:ea typeface="+mn-ea"/>
              </a:defRPr>
            </a:lvl7pPr>
            <a:lvl8pPr marL="3663950" indent="-254000" algn="l" defTabSz="1019175" rtl="0" fontAlgn="base">
              <a:lnSpc>
                <a:spcPts val="2900"/>
              </a:lnSpc>
              <a:spcBef>
                <a:spcPct val="0"/>
              </a:spcBef>
              <a:spcAft>
                <a:spcPts val="663"/>
              </a:spcAft>
              <a:defRPr sz="1400">
                <a:solidFill>
                  <a:srgbClr val="666666"/>
                </a:solidFill>
                <a:latin typeface="+mn-lt"/>
                <a:ea typeface="+mn-ea"/>
              </a:defRPr>
            </a:lvl8pPr>
            <a:lvl9pPr marL="4121150" indent="-254000" algn="l" defTabSz="1019175" rtl="0" fontAlgn="base">
              <a:lnSpc>
                <a:spcPts val="2900"/>
              </a:lnSpc>
              <a:spcBef>
                <a:spcPct val="0"/>
              </a:spcBef>
              <a:spcAft>
                <a:spcPts val="663"/>
              </a:spcAft>
              <a:defRPr sz="1400">
                <a:solidFill>
                  <a:srgbClr val="666666"/>
                </a:solidFill>
                <a:latin typeface="+mn-lt"/>
                <a:ea typeface="+mn-ea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chemeClr val="tx2"/>
                </a:solidFill>
              </a:rPr>
              <a:t>Oct. 3, 2017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 smtClean="0">
                <a:solidFill>
                  <a:schemeClr val="tx2"/>
                </a:solidFill>
                <a:cs typeface="+mn-cs"/>
              </a:rPr>
              <a:t/>
            </a:r>
            <a:br>
              <a:rPr lang="en-US" sz="2800" b="1" dirty="0" smtClean="0">
                <a:solidFill>
                  <a:schemeClr val="tx2"/>
                </a:solidFill>
                <a:cs typeface="+mn-cs"/>
              </a:rPr>
            </a:br>
            <a:r>
              <a:rPr lang="en-US" sz="2000" b="1" dirty="0" smtClean="0">
                <a:solidFill>
                  <a:schemeClr val="tx2"/>
                </a:solidFill>
                <a:cs typeface="+mn-cs"/>
              </a:rPr>
              <a:t>Carl </a:t>
            </a:r>
            <a:r>
              <a:rPr lang="en-US" sz="2000" b="1" dirty="0" smtClean="0">
                <a:solidFill>
                  <a:schemeClr val="tx2"/>
                </a:solidFill>
                <a:cs typeface="+mn-cs"/>
              </a:rPr>
              <a:t>F. Hostetter, DSOC Manager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solidFill>
                  <a:schemeClr val="tx2"/>
                </a:solidFill>
                <a:cs typeface="+mn-cs"/>
              </a:rPr>
              <a:t>NASA GSFC, Code </a:t>
            </a:r>
            <a:r>
              <a:rPr lang="en-US" sz="2000" b="1" dirty="0" smtClean="0">
                <a:solidFill>
                  <a:schemeClr val="tx2"/>
                </a:solidFill>
                <a:cs typeface="+mn-cs"/>
              </a:rPr>
              <a:t>587</a:t>
            </a:r>
            <a:endParaRPr lang="en-US" sz="2000" b="1" dirty="0" smtClean="0">
              <a:solidFill>
                <a:schemeClr val="tx2"/>
              </a:solidFill>
              <a:cs typeface="+mn-cs"/>
            </a:endParaRPr>
          </a:p>
        </p:txBody>
      </p:sp>
      <p:pic>
        <p:nvPicPr>
          <p:cNvPr id="7" name="Picture 25" descr="NASA insigniaCMYK"/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7943" y="522036"/>
            <a:ext cx="931863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38" y="486733"/>
            <a:ext cx="9136062" cy="949325"/>
          </a:xfrm>
        </p:spPr>
        <p:txBody>
          <a:bodyPr/>
          <a:lstStyle/>
          <a:p>
            <a:r>
              <a:rPr lang="en-US" sz="3200" dirty="0" smtClean="0"/>
              <a:t>DSOC Functional Overview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226727F-BEA3-3346-B82F-27EDCEE60AFF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981" y="1524958"/>
            <a:ext cx="9352107" cy="5282242"/>
          </a:xfrm>
        </p:spPr>
      </p:pic>
    </p:spTree>
    <p:extLst>
      <p:ext uri="{BB962C8B-B14F-4D97-AF65-F5344CB8AC3E}">
        <p14:creationId xmlns:p14="http://schemas.microsoft.com/office/powerpoint/2010/main" val="1463983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03238" y="1499557"/>
            <a:ext cx="9136062" cy="5710867"/>
          </a:xfrm>
        </p:spPr>
        <p:txBody>
          <a:bodyPr/>
          <a:lstStyle/>
          <a:p>
            <a:r>
              <a:rPr lang="en-US" dirty="0" smtClean="0"/>
              <a:t>Periodic imaging of key </a:t>
            </a:r>
            <a:r>
              <a:rPr lang="en-US" dirty="0"/>
              <a:t>spectral radiative characteristics in 10 narrowband channels (between 317 and 790 nm) at 10-20 km spatial </a:t>
            </a:r>
            <a:r>
              <a:rPr lang="en-US" dirty="0" smtClean="0"/>
              <a:t>resolution.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EPIC </a:t>
            </a:r>
            <a:r>
              <a:rPr lang="en-US" dirty="0" smtClean="0"/>
              <a:t>L1A </a:t>
            </a:r>
            <a:r>
              <a:rPr lang="en-US" dirty="0" smtClean="0"/>
              <a:t>Data: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eosweb.larc.nasa.gov/project/dscovr/dscovr_epic_l1a_2</a:t>
            </a:r>
            <a:endParaRPr lang="en-US" dirty="0" smtClean="0"/>
          </a:p>
          <a:p>
            <a:r>
              <a:rPr lang="en-US" dirty="0" smtClean="0"/>
              <a:t>EPIC </a:t>
            </a:r>
            <a:r>
              <a:rPr lang="en-US" dirty="0" smtClean="0"/>
              <a:t>L1B Data:</a:t>
            </a:r>
            <a:br>
              <a:rPr lang="en-US" dirty="0" smtClean="0"/>
            </a:br>
            <a:r>
              <a:rPr lang="en-US" dirty="0">
                <a:hlinkClick r:id="rId3"/>
              </a:rPr>
              <a:t>https://eosweb.larc.nasa.gov/project/dscovr/dscovr_epic_l1b_2</a:t>
            </a:r>
            <a:endParaRPr lang="en-US" dirty="0" smtClean="0"/>
          </a:p>
          <a:p>
            <a:r>
              <a:rPr lang="en-US" dirty="0" smtClean="0"/>
              <a:t>EPIC Web Site:</a:t>
            </a:r>
            <a:br>
              <a:rPr lang="en-US" dirty="0" smtClean="0"/>
            </a:br>
            <a:r>
              <a:rPr lang="en-US" dirty="0" smtClean="0">
                <a:hlinkClick r:id="rId4"/>
              </a:rPr>
              <a:t>https://epic.gsfc.nasa.gov/</a:t>
            </a:r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226727F-BEA3-3346-B82F-27EDCEE60AFF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Earth Polychromatic Imaging Camera (EPIC)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5910255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03238" y="1871831"/>
            <a:ext cx="9136062" cy="4884568"/>
          </a:xfrm>
        </p:spPr>
        <p:txBody>
          <a:bodyPr/>
          <a:lstStyle/>
          <a:p>
            <a:r>
              <a:rPr lang="en-US" dirty="0" smtClean="0"/>
              <a:t>Continuous measurement of broadband </a:t>
            </a:r>
            <a:r>
              <a:rPr lang="en-US" dirty="0"/>
              <a:t>radiative fluxes of the entire dayside of </a:t>
            </a:r>
            <a:r>
              <a:rPr lang="en-US" dirty="0" smtClean="0"/>
              <a:t>Earth.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NISTAR </a:t>
            </a:r>
            <a:r>
              <a:rPr lang="en-US" dirty="0"/>
              <a:t>L1A Data:</a:t>
            </a:r>
            <a:br>
              <a:rPr lang="en-US" dirty="0"/>
            </a:br>
            <a:r>
              <a:rPr lang="en-US" dirty="0">
                <a:hlinkClick r:id="rId2"/>
              </a:rPr>
              <a:t>https://eosweb.larc.nasa.gov/project/dscovr/dscovr_nistar_l1a_2</a:t>
            </a:r>
            <a:endParaRPr lang="en-US" dirty="0"/>
          </a:p>
          <a:p>
            <a:r>
              <a:rPr lang="en-US" dirty="0"/>
              <a:t>NISTAR L1B Data:</a:t>
            </a:r>
            <a:br>
              <a:rPr lang="en-US" dirty="0"/>
            </a:br>
            <a:r>
              <a:rPr lang="en-US" dirty="0">
                <a:hlinkClick r:id="rId3"/>
              </a:rPr>
              <a:t>https://eosweb.larc.nasa.gov/project/dscovr/dscovr_nistar_l1b_2</a:t>
            </a:r>
            <a:endParaRPr lang="en-US" dirty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226727F-BEA3-3346-B82F-27EDCEE60AFF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03238" y="623944"/>
            <a:ext cx="9136062" cy="962722"/>
          </a:xfrm>
        </p:spPr>
        <p:txBody>
          <a:bodyPr/>
          <a:lstStyle/>
          <a:p>
            <a:r>
              <a:rPr lang="en-US" sz="3200" dirty="0"/>
              <a:t>National Institute of Standards and </a:t>
            </a:r>
            <a:r>
              <a:rPr lang="en-US" sz="3200" dirty="0" smtClean="0"/>
              <a:t>Technology Advanced </a:t>
            </a:r>
            <a:r>
              <a:rPr lang="en-US" sz="3200" dirty="0"/>
              <a:t>Radiometer (NISTAR)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923069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03238" y="1807284"/>
            <a:ext cx="9136062" cy="4949115"/>
          </a:xfrm>
        </p:spPr>
        <p:txBody>
          <a:bodyPr/>
          <a:lstStyle/>
          <a:p>
            <a:r>
              <a:rPr lang="en-US" dirty="0"/>
              <a:t>Improvements </a:t>
            </a:r>
            <a:r>
              <a:rPr lang="en-US" dirty="0" smtClean="0"/>
              <a:t>to (EPIC </a:t>
            </a:r>
            <a:r>
              <a:rPr lang="en-US" dirty="0"/>
              <a:t>&amp; </a:t>
            </a:r>
            <a:r>
              <a:rPr lang="en-US" dirty="0" smtClean="0"/>
              <a:t>NISTAR) instrument calibrations, and to (EPIC) flat-fielding, geolocation, and </a:t>
            </a:r>
            <a:r>
              <a:rPr lang="en-US" dirty="0"/>
              <a:t>stray-light </a:t>
            </a:r>
            <a:r>
              <a:rPr lang="en-US" dirty="0" smtClean="0"/>
              <a:t>corrections.</a:t>
            </a:r>
            <a:endParaRPr lang="en-US" dirty="0"/>
          </a:p>
          <a:p>
            <a:r>
              <a:rPr lang="en-US" dirty="0" smtClean="0"/>
              <a:t>Reprocessing of previous data completed and released in July, 2017.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Release statement and updated </a:t>
            </a:r>
            <a:r>
              <a:rPr lang="en-US" dirty="0"/>
              <a:t>documents available at: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eosweb.larc.nasa.gov/news/dscovr-public-release-statement-v02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226727F-BEA3-3346-B82F-27EDCEE60AFF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DSOC Product Processing Version 2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20939604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900" b="0" i="0" u="none" strike="noStrike" cap="none" normalizeH="0" baseline="0">
            <a:ln>
              <a:noFill/>
            </a:ln>
            <a:solidFill>
              <a:srgbClr val="666666"/>
            </a:solidFill>
            <a:effectLst/>
            <a:latin typeface="55 Helvetica Roman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900" b="0" i="0" u="none" strike="noStrike" cap="none" normalizeH="0" baseline="0">
            <a:ln>
              <a:noFill/>
            </a:ln>
            <a:solidFill>
              <a:srgbClr val="666666"/>
            </a:solidFill>
            <a:effectLst/>
            <a:latin typeface="55 Helvetica Roman" charset="0"/>
            <a:ea typeface="ＭＳ Ｐゴシック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4D4D4D"/>
        </a:dk1>
        <a:lt1>
          <a:srgbClr val="FFFFD9"/>
        </a:lt1>
        <a:dk2>
          <a:srgbClr val="000000"/>
        </a:dk2>
        <a:lt2>
          <a:srgbClr val="7F7F7D"/>
        </a:lt2>
        <a:accent1>
          <a:srgbClr val="DEDACF"/>
        </a:accent1>
        <a:accent2>
          <a:srgbClr val="536D89"/>
        </a:accent2>
        <a:accent3>
          <a:srgbClr val="FFFFE9"/>
        </a:accent3>
        <a:accent4>
          <a:srgbClr val="404040"/>
        </a:accent4>
        <a:accent5>
          <a:srgbClr val="ECEAE4"/>
        </a:accent5>
        <a:accent6>
          <a:srgbClr val="4A627C"/>
        </a:accent6>
        <a:hlink>
          <a:srgbClr val="943C35"/>
        </a:hlink>
        <a:folHlink>
          <a:srgbClr val="63406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E1EAED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EEF3F4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85B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666666"/>
        </a:dk1>
        <a:lt1>
          <a:srgbClr val="FFFFFF"/>
        </a:lt1>
        <a:dk2>
          <a:srgbClr val="000000"/>
        </a:dk2>
        <a:lt2>
          <a:srgbClr val="333333"/>
        </a:lt2>
        <a:accent1>
          <a:srgbClr val="D7DCC8"/>
        </a:accent1>
        <a:accent2>
          <a:srgbClr val="8DC6FF"/>
        </a:accent2>
        <a:accent3>
          <a:srgbClr val="FFFFFF"/>
        </a:accent3>
        <a:accent4>
          <a:srgbClr val="565656"/>
        </a:accent4>
        <a:accent5>
          <a:srgbClr val="E8EBE0"/>
        </a:accent5>
        <a:accent6>
          <a:srgbClr val="7FB3E7"/>
        </a:accent6>
        <a:hlink>
          <a:srgbClr val="0066CC"/>
        </a:hlink>
        <a:folHlink>
          <a:srgbClr val="FF99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58572B"/>
        </a:dk1>
        <a:lt1>
          <a:srgbClr val="FFFFFF"/>
        </a:lt1>
        <a:dk2>
          <a:srgbClr val="808000"/>
        </a:dk2>
        <a:lt2>
          <a:srgbClr val="333333"/>
        </a:lt2>
        <a:accent1>
          <a:srgbClr val="CCCC99"/>
        </a:accent1>
        <a:accent2>
          <a:srgbClr val="FFFFCC"/>
        </a:accent2>
        <a:accent3>
          <a:srgbClr val="FFFFFF"/>
        </a:accent3>
        <a:accent4>
          <a:srgbClr val="4A4923"/>
        </a:accent4>
        <a:accent5>
          <a:srgbClr val="E2E2CA"/>
        </a:accent5>
        <a:accent6>
          <a:srgbClr val="E7E7B9"/>
        </a:accent6>
        <a:hlink>
          <a:srgbClr val="990000"/>
        </a:hlink>
        <a:folHlink>
          <a:srgbClr val="66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666633"/>
        </a:dk1>
        <a:lt1>
          <a:srgbClr val="008080"/>
        </a:lt1>
        <a:dk2>
          <a:srgbClr val="808000"/>
        </a:dk2>
        <a:lt2>
          <a:srgbClr val="005A58"/>
        </a:lt2>
        <a:accent1>
          <a:srgbClr val="B5C6B3"/>
        </a:accent1>
        <a:accent2>
          <a:srgbClr val="FFA962"/>
        </a:accent2>
        <a:accent3>
          <a:srgbClr val="AAC0C0"/>
        </a:accent3>
        <a:accent4>
          <a:srgbClr val="56562A"/>
        </a:accent4>
        <a:accent5>
          <a:srgbClr val="D7DFD6"/>
        </a:accent5>
        <a:accent6>
          <a:srgbClr val="E79958"/>
        </a:accent6>
        <a:hlink>
          <a:srgbClr val="FFEFCE"/>
        </a:hlink>
        <a:folHlink>
          <a:srgbClr val="A741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003366"/>
        </a:dk1>
        <a:lt1>
          <a:srgbClr val="A28E73"/>
        </a:lt1>
        <a:dk2>
          <a:srgbClr val="000099"/>
        </a:dk2>
        <a:lt2>
          <a:srgbClr val="D2C368"/>
        </a:lt2>
        <a:accent1>
          <a:srgbClr val="D1EBEA"/>
        </a:accent1>
        <a:accent2>
          <a:srgbClr val="CEC975"/>
        </a:accent2>
        <a:accent3>
          <a:srgbClr val="AAAACA"/>
        </a:accent3>
        <a:accent4>
          <a:srgbClr val="8A7861"/>
        </a:accent4>
        <a:accent5>
          <a:srgbClr val="E5F3F3"/>
        </a:accent5>
        <a:accent6>
          <a:srgbClr val="BAB669"/>
        </a:accent6>
        <a:hlink>
          <a:srgbClr val="7EBA93"/>
        </a:hlink>
        <a:folHlink>
          <a:srgbClr val="F09D3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36699"/>
        </a:dk1>
        <a:lt1>
          <a:srgbClr val="969696"/>
        </a:lt1>
        <a:dk2>
          <a:srgbClr val="000000"/>
        </a:dk2>
        <a:lt2>
          <a:srgbClr val="517FA1"/>
        </a:lt2>
        <a:accent1>
          <a:srgbClr val="F3F5DD"/>
        </a:accent1>
        <a:accent2>
          <a:srgbClr val="CB4B0A"/>
        </a:accent2>
        <a:accent3>
          <a:srgbClr val="AAAAAA"/>
        </a:accent3>
        <a:accent4>
          <a:srgbClr val="7F7F7F"/>
        </a:accent4>
        <a:accent5>
          <a:srgbClr val="F8F9EB"/>
        </a:accent5>
        <a:accent6>
          <a:srgbClr val="B84308"/>
        </a:accent6>
        <a:hlink>
          <a:srgbClr val="D4B224"/>
        </a:hlink>
        <a:folHlink>
          <a:srgbClr val="D58E5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5C1F00"/>
        </a:dk1>
        <a:lt1>
          <a:srgbClr val="8FA418"/>
        </a:lt1>
        <a:dk2>
          <a:srgbClr val="800000"/>
        </a:dk2>
        <a:lt2>
          <a:srgbClr val="A89546"/>
        </a:lt2>
        <a:accent1>
          <a:srgbClr val="EDF6BE"/>
        </a:accent1>
        <a:accent2>
          <a:srgbClr val="ADBC00"/>
        </a:accent2>
        <a:accent3>
          <a:srgbClr val="C0AAAA"/>
        </a:accent3>
        <a:accent4>
          <a:srgbClr val="798B13"/>
        </a:accent4>
        <a:accent5>
          <a:srgbClr val="F4FADB"/>
        </a:accent5>
        <a:accent6>
          <a:srgbClr val="9CAA00"/>
        </a:accent6>
        <a:hlink>
          <a:srgbClr val="FF7500"/>
        </a:hlink>
        <a:folHlink>
          <a:srgbClr val="3E5E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1095</TotalTime>
  <Words>113</Words>
  <Application>Microsoft Macintosh PowerPoint</Application>
  <PresentationFormat>Custom</PresentationFormat>
  <Paragraphs>25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55 Helvetica Roman</vt:lpstr>
      <vt:lpstr>AGaramond RegularSC</vt:lpstr>
      <vt:lpstr>Lucida Grande</vt:lpstr>
      <vt:lpstr>ＭＳ Ｐゴシック</vt:lpstr>
      <vt:lpstr>Wingdings</vt:lpstr>
      <vt:lpstr>Arial</vt:lpstr>
      <vt:lpstr>Blank Presentation</vt:lpstr>
      <vt:lpstr>DSCOVR Science Team Meeting 2017 </vt:lpstr>
      <vt:lpstr>DSOC Functional Overview</vt:lpstr>
      <vt:lpstr>Earth Polychromatic Imaging Camera (EPIC)</vt:lpstr>
      <vt:lpstr>National Institute of Standards and Technology Advanced Radiometer (NISTAR)</vt:lpstr>
      <vt:lpstr>DSOC Product Processing Version 2</vt:lpstr>
    </vt:vector>
  </TitlesOfParts>
  <Manager/>
  <Company>LMIT ODIN</Company>
  <LinksUpToDate>false</LinksUpToDate>
  <SharedDoc>false</SharedDoc>
  <HyperlinkBase/>
  <HyperlinksChanged>false</HyperlinksChanged>
  <AppVersion>15.0038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 Page with  no NASA imagery  </dc:title>
  <dc:subject/>
  <dc:creator>LMIT ODIN</dc:creator>
  <cp:keywords/>
  <dc:description/>
  <cp:lastModifiedBy>Carl Hostetter</cp:lastModifiedBy>
  <cp:revision>161</cp:revision>
  <cp:lastPrinted>2006-05-05T11:56:29Z</cp:lastPrinted>
  <dcterms:created xsi:type="dcterms:W3CDTF">2005-07-13T19:24:44Z</dcterms:created>
  <dcterms:modified xsi:type="dcterms:W3CDTF">2017-10-02T23:46:51Z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TC062562941033</vt:lpwstr>
  </property>
</Properties>
</file>